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5" r:id="rId9"/>
    <p:sldId id="266" r:id="rId10"/>
    <p:sldId id="267" r:id="rId11"/>
    <p:sldId id="268" r:id="rId12"/>
    <p:sldId id="269" r:id="rId13"/>
    <p:sldId id="270" r:id="rId14"/>
    <p:sldId id="263" r:id="rId15"/>
    <p:sldId id="264"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0" r:id="rId35"/>
    <p:sldId id="291" r:id="rId36"/>
    <p:sldId id="292" r:id="rId37"/>
    <p:sldId id="293" r:id="rId38"/>
    <p:sldId id="294" r:id="rId39"/>
    <p:sldId id="295" r:id="rId40"/>
    <p:sldId id="296" r:id="rId41"/>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D90DD36-7658-8B90-B701-3FAE274389CD}"/>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E458D14E-8370-EB91-DB63-059D8F0291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49368DB8-414F-20FE-7F89-0104EEF8B64B}"/>
              </a:ext>
            </a:extLst>
          </p:cNvPr>
          <p:cNvSpPr>
            <a:spLocks noGrp="1"/>
          </p:cNvSpPr>
          <p:nvPr>
            <p:ph type="dt" sz="half" idx="10"/>
          </p:nvPr>
        </p:nvSpPr>
        <p:spPr/>
        <p:txBody>
          <a:bodyPr/>
          <a:lstStyle/>
          <a:p>
            <a:fld id="{A917D6D8-55C5-4785-BC3A-B12C5786890F}" type="datetimeFigureOut">
              <a:rPr lang="zh-TW" altLang="en-US" smtClean="0"/>
              <a:t>2022/8/13</a:t>
            </a:fld>
            <a:endParaRPr lang="zh-TW" altLang="en-US"/>
          </a:p>
        </p:txBody>
      </p:sp>
      <p:sp>
        <p:nvSpPr>
          <p:cNvPr id="5" name="頁尾版面配置區 4">
            <a:extLst>
              <a:ext uri="{FF2B5EF4-FFF2-40B4-BE49-F238E27FC236}">
                <a16:creationId xmlns:a16="http://schemas.microsoft.com/office/drawing/2014/main" id="{A611B92A-AA4E-CC75-768A-6D959F9875A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546021B-B472-E41C-639D-74DCE5FCE00D}"/>
              </a:ext>
            </a:extLst>
          </p:cNvPr>
          <p:cNvSpPr>
            <a:spLocks noGrp="1"/>
          </p:cNvSpPr>
          <p:nvPr>
            <p:ph type="sldNum" sz="quarter" idx="12"/>
          </p:nvPr>
        </p:nvSpPr>
        <p:spPr/>
        <p:txBody>
          <a:bodyPr/>
          <a:lstStyle/>
          <a:p>
            <a:fld id="{6D66F649-9907-4486-84F3-9B5757CC47BB}" type="slidenum">
              <a:rPr lang="zh-TW" altLang="en-US" smtClean="0"/>
              <a:t>‹#›</a:t>
            </a:fld>
            <a:endParaRPr lang="zh-TW" altLang="en-US"/>
          </a:p>
        </p:txBody>
      </p:sp>
    </p:spTree>
    <p:extLst>
      <p:ext uri="{BB962C8B-B14F-4D97-AF65-F5344CB8AC3E}">
        <p14:creationId xmlns:p14="http://schemas.microsoft.com/office/powerpoint/2010/main" val="3390568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C13AB27-EE86-FE78-D423-CFAF3A6EA705}"/>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CEB0BC75-2A7B-64CB-B499-5390C260BB3E}"/>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6B840D3B-E3E5-DE85-D962-0262D37C9292}"/>
              </a:ext>
            </a:extLst>
          </p:cNvPr>
          <p:cNvSpPr>
            <a:spLocks noGrp="1"/>
          </p:cNvSpPr>
          <p:nvPr>
            <p:ph type="dt" sz="half" idx="10"/>
          </p:nvPr>
        </p:nvSpPr>
        <p:spPr/>
        <p:txBody>
          <a:bodyPr/>
          <a:lstStyle/>
          <a:p>
            <a:fld id="{A917D6D8-55C5-4785-BC3A-B12C5786890F}" type="datetimeFigureOut">
              <a:rPr lang="zh-TW" altLang="en-US" smtClean="0"/>
              <a:t>2022/8/13</a:t>
            </a:fld>
            <a:endParaRPr lang="zh-TW" altLang="en-US"/>
          </a:p>
        </p:txBody>
      </p:sp>
      <p:sp>
        <p:nvSpPr>
          <p:cNvPr id="5" name="頁尾版面配置區 4">
            <a:extLst>
              <a:ext uri="{FF2B5EF4-FFF2-40B4-BE49-F238E27FC236}">
                <a16:creationId xmlns:a16="http://schemas.microsoft.com/office/drawing/2014/main" id="{E85A1A96-233A-D307-2DC6-414DBFF1A2E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C25F2C1-EB33-6D5F-59EB-5C106A8F2EC8}"/>
              </a:ext>
            </a:extLst>
          </p:cNvPr>
          <p:cNvSpPr>
            <a:spLocks noGrp="1"/>
          </p:cNvSpPr>
          <p:nvPr>
            <p:ph type="sldNum" sz="quarter" idx="12"/>
          </p:nvPr>
        </p:nvSpPr>
        <p:spPr/>
        <p:txBody>
          <a:bodyPr/>
          <a:lstStyle/>
          <a:p>
            <a:fld id="{6D66F649-9907-4486-84F3-9B5757CC47BB}" type="slidenum">
              <a:rPr lang="zh-TW" altLang="en-US" smtClean="0"/>
              <a:t>‹#›</a:t>
            </a:fld>
            <a:endParaRPr lang="zh-TW" altLang="en-US"/>
          </a:p>
        </p:txBody>
      </p:sp>
    </p:spTree>
    <p:extLst>
      <p:ext uri="{BB962C8B-B14F-4D97-AF65-F5344CB8AC3E}">
        <p14:creationId xmlns:p14="http://schemas.microsoft.com/office/powerpoint/2010/main" val="2561859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C5B54EE1-9F5E-D901-2F08-FD01B49F58A7}"/>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4B04D27E-0E52-D474-FDC4-1BAFF28B8B03}"/>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85224968-DFAE-9FDE-94E8-A7212FBC9B02}"/>
              </a:ext>
            </a:extLst>
          </p:cNvPr>
          <p:cNvSpPr>
            <a:spLocks noGrp="1"/>
          </p:cNvSpPr>
          <p:nvPr>
            <p:ph type="dt" sz="half" idx="10"/>
          </p:nvPr>
        </p:nvSpPr>
        <p:spPr/>
        <p:txBody>
          <a:bodyPr/>
          <a:lstStyle/>
          <a:p>
            <a:fld id="{A917D6D8-55C5-4785-BC3A-B12C5786890F}" type="datetimeFigureOut">
              <a:rPr lang="zh-TW" altLang="en-US" smtClean="0"/>
              <a:t>2022/8/13</a:t>
            </a:fld>
            <a:endParaRPr lang="zh-TW" altLang="en-US"/>
          </a:p>
        </p:txBody>
      </p:sp>
      <p:sp>
        <p:nvSpPr>
          <p:cNvPr id="5" name="頁尾版面配置區 4">
            <a:extLst>
              <a:ext uri="{FF2B5EF4-FFF2-40B4-BE49-F238E27FC236}">
                <a16:creationId xmlns:a16="http://schemas.microsoft.com/office/drawing/2014/main" id="{16398A3B-7AF4-5466-2EAF-4DA71E84804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DC660668-FBB7-50C4-4F05-70A1758F1AB1}"/>
              </a:ext>
            </a:extLst>
          </p:cNvPr>
          <p:cNvSpPr>
            <a:spLocks noGrp="1"/>
          </p:cNvSpPr>
          <p:nvPr>
            <p:ph type="sldNum" sz="quarter" idx="12"/>
          </p:nvPr>
        </p:nvSpPr>
        <p:spPr/>
        <p:txBody>
          <a:bodyPr/>
          <a:lstStyle/>
          <a:p>
            <a:fld id="{6D66F649-9907-4486-84F3-9B5757CC47BB}" type="slidenum">
              <a:rPr lang="zh-TW" altLang="en-US" smtClean="0"/>
              <a:t>‹#›</a:t>
            </a:fld>
            <a:endParaRPr lang="zh-TW" altLang="en-US"/>
          </a:p>
        </p:txBody>
      </p:sp>
    </p:spTree>
    <p:extLst>
      <p:ext uri="{BB962C8B-B14F-4D97-AF65-F5344CB8AC3E}">
        <p14:creationId xmlns:p14="http://schemas.microsoft.com/office/powerpoint/2010/main" val="2374571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10E22E8-D72C-BDB0-0910-200CDCEF6F25}"/>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40823284-75F0-ECCD-3F56-C0E32E6A4CBB}"/>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7FCC8CC-7593-188C-699C-91B4680CB93E}"/>
              </a:ext>
            </a:extLst>
          </p:cNvPr>
          <p:cNvSpPr>
            <a:spLocks noGrp="1"/>
          </p:cNvSpPr>
          <p:nvPr>
            <p:ph type="dt" sz="half" idx="10"/>
          </p:nvPr>
        </p:nvSpPr>
        <p:spPr/>
        <p:txBody>
          <a:bodyPr/>
          <a:lstStyle/>
          <a:p>
            <a:fld id="{A917D6D8-55C5-4785-BC3A-B12C5786890F}" type="datetimeFigureOut">
              <a:rPr lang="zh-TW" altLang="en-US" smtClean="0"/>
              <a:t>2022/8/13</a:t>
            </a:fld>
            <a:endParaRPr lang="zh-TW" altLang="en-US"/>
          </a:p>
        </p:txBody>
      </p:sp>
      <p:sp>
        <p:nvSpPr>
          <p:cNvPr id="5" name="頁尾版面配置區 4">
            <a:extLst>
              <a:ext uri="{FF2B5EF4-FFF2-40B4-BE49-F238E27FC236}">
                <a16:creationId xmlns:a16="http://schemas.microsoft.com/office/drawing/2014/main" id="{E4AC08CC-C95D-006D-B906-AFDB7200DCC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08F1D02-5684-A0B4-6183-317D1117313B}"/>
              </a:ext>
            </a:extLst>
          </p:cNvPr>
          <p:cNvSpPr>
            <a:spLocks noGrp="1"/>
          </p:cNvSpPr>
          <p:nvPr>
            <p:ph type="sldNum" sz="quarter" idx="12"/>
          </p:nvPr>
        </p:nvSpPr>
        <p:spPr/>
        <p:txBody>
          <a:bodyPr/>
          <a:lstStyle/>
          <a:p>
            <a:fld id="{6D66F649-9907-4486-84F3-9B5757CC47BB}" type="slidenum">
              <a:rPr lang="zh-TW" altLang="en-US" smtClean="0"/>
              <a:t>‹#›</a:t>
            </a:fld>
            <a:endParaRPr lang="zh-TW" altLang="en-US"/>
          </a:p>
        </p:txBody>
      </p:sp>
    </p:spTree>
    <p:extLst>
      <p:ext uri="{BB962C8B-B14F-4D97-AF65-F5344CB8AC3E}">
        <p14:creationId xmlns:p14="http://schemas.microsoft.com/office/powerpoint/2010/main" val="1627175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7BB4DD9-AF49-9370-91F4-DE07C2FD6380}"/>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06C0F06A-302B-9A71-320F-2212BA5CC9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0CF2D993-84F0-EDD9-5A12-8361FD26CAB1}"/>
              </a:ext>
            </a:extLst>
          </p:cNvPr>
          <p:cNvSpPr>
            <a:spLocks noGrp="1"/>
          </p:cNvSpPr>
          <p:nvPr>
            <p:ph type="dt" sz="half" idx="10"/>
          </p:nvPr>
        </p:nvSpPr>
        <p:spPr/>
        <p:txBody>
          <a:bodyPr/>
          <a:lstStyle/>
          <a:p>
            <a:fld id="{A917D6D8-55C5-4785-BC3A-B12C5786890F}" type="datetimeFigureOut">
              <a:rPr lang="zh-TW" altLang="en-US" smtClean="0"/>
              <a:t>2022/8/13</a:t>
            </a:fld>
            <a:endParaRPr lang="zh-TW" altLang="en-US"/>
          </a:p>
        </p:txBody>
      </p:sp>
      <p:sp>
        <p:nvSpPr>
          <p:cNvPr id="5" name="頁尾版面配置區 4">
            <a:extLst>
              <a:ext uri="{FF2B5EF4-FFF2-40B4-BE49-F238E27FC236}">
                <a16:creationId xmlns:a16="http://schemas.microsoft.com/office/drawing/2014/main" id="{42500874-0807-1BCC-8A16-DF9B44983CB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D4A25662-DB41-CBAB-610C-01F434F30EC4}"/>
              </a:ext>
            </a:extLst>
          </p:cNvPr>
          <p:cNvSpPr>
            <a:spLocks noGrp="1"/>
          </p:cNvSpPr>
          <p:nvPr>
            <p:ph type="sldNum" sz="quarter" idx="12"/>
          </p:nvPr>
        </p:nvSpPr>
        <p:spPr/>
        <p:txBody>
          <a:bodyPr/>
          <a:lstStyle/>
          <a:p>
            <a:fld id="{6D66F649-9907-4486-84F3-9B5757CC47BB}" type="slidenum">
              <a:rPr lang="zh-TW" altLang="en-US" smtClean="0"/>
              <a:t>‹#›</a:t>
            </a:fld>
            <a:endParaRPr lang="zh-TW" altLang="en-US"/>
          </a:p>
        </p:txBody>
      </p:sp>
    </p:spTree>
    <p:extLst>
      <p:ext uri="{BB962C8B-B14F-4D97-AF65-F5344CB8AC3E}">
        <p14:creationId xmlns:p14="http://schemas.microsoft.com/office/powerpoint/2010/main" val="146349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C8308AE-A38D-4C42-7D28-E2367C893BE7}"/>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E1B557F3-24C7-5D4E-8B14-7192541498E4}"/>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FCDA969F-8F4C-F303-5630-FE0E9F8DFA6F}"/>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6A41478F-E9D7-9E27-C40E-4DC3F88DEC1C}"/>
              </a:ext>
            </a:extLst>
          </p:cNvPr>
          <p:cNvSpPr>
            <a:spLocks noGrp="1"/>
          </p:cNvSpPr>
          <p:nvPr>
            <p:ph type="dt" sz="half" idx="10"/>
          </p:nvPr>
        </p:nvSpPr>
        <p:spPr/>
        <p:txBody>
          <a:bodyPr/>
          <a:lstStyle/>
          <a:p>
            <a:fld id="{A917D6D8-55C5-4785-BC3A-B12C5786890F}" type="datetimeFigureOut">
              <a:rPr lang="zh-TW" altLang="en-US" smtClean="0"/>
              <a:t>2022/8/13</a:t>
            </a:fld>
            <a:endParaRPr lang="zh-TW" altLang="en-US"/>
          </a:p>
        </p:txBody>
      </p:sp>
      <p:sp>
        <p:nvSpPr>
          <p:cNvPr id="6" name="頁尾版面配置區 5">
            <a:extLst>
              <a:ext uri="{FF2B5EF4-FFF2-40B4-BE49-F238E27FC236}">
                <a16:creationId xmlns:a16="http://schemas.microsoft.com/office/drawing/2014/main" id="{A32B2263-CB05-7E9C-281A-F39DC4EB3207}"/>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3BECA67C-C21B-C277-A0F1-6D1371ACD038}"/>
              </a:ext>
            </a:extLst>
          </p:cNvPr>
          <p:cNvSpPr>
            <a:spLocks noGrp="1"/>
          </p:cNvSpPr>
          <p:nvPr>
            <p:ph type="sldNum" sz="quarter" idx="12"/>
          </p:nvPr>
        </p:nvSpPr>
        <p:spPr/>
        <p:txBody>
          <a:bodyPr/>
          <a:lstStyle/>
          <a:p>
            <a:fld id="{6D66F649-9907-4486-84F3-9B5757CC47BB}" type="slidenum">
              <a:rPr lang="zh-TW" altLang="en-US" smtClean="0"/>
              <a:t>‹#›</a:t>
            </a:fld>
            <a:endParaRPr lang="zh-TW" altLang="en-US"/>
          </a:p>
        </p:txBody>
      </p:sp>
    </p:spTree>
    <p:extLst>
      <p:ext uri="{BB962C8B-B14F-4D97-AF65-F5344CB8AC3E}">
        <p14:creationId xmlns:p14="http://schemas.microsoft.com/office/powerpoint/2010/main" val="190599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49ADF08-761D-76DA-FB56-2D76A6B61262}"/>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12827075-1E6D-3169-B1C4-6AA47B9633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8CA7B6F6-EA90-8BBE-12A2-3E1B98055540}"/>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E6520AEA-B08F-F547-588A-836CBBBD52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28E95FB4-C344-2DBB-654A-576E449A5769}"/>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8280056A-3E35-D3C7-82E7-4F7413F6ADEB}"/>
              </a:ext>
            </a:extLst>
          </p:cNvPr>
          <p:cNvSpPr>
            <a:spLocks noGrp="1"/>
          </p:cNvSpPr>
          <p:nvPr>
            <p:ph type="dt" sz="half" idx="10"/>
          </p:nvPr>
        </p:nvSpPr>
        <p:spPr/>
        <p:txBody>
          <a:bodyPr/>
          <a:lstStyle/>
          <a:p>
            <a:fld id="{A917D6D8-55C5-4785-BC3A-B12C5786890F}" type="datetimeFigureOut">
              <a:rPr lang="zh-TW" altLang="en-US" smtClean="0"/>
              <a:t>2022/8/13</a:t>
            </a:fld>
            <a:endParaRPr lang="zh-TW" altLang="en-US"/>
          </a:p>
        </p:txBody>
      </p:sp>
      <p:sp>
        <p:nvSpPr>
          <p:cNvPr id="8" name="頁尾版面配置區 7">
            <a:extLst>
              <a:ext uri="{FF2B5EF4-FFF2-40B4-BE49-F238E27FC236}">
                <a16:creationId xmlns:a16="http://schemas.microsoft.com/office/drawing/2014/main" id="{D20EBCD6-857D-B562-F5E8-4F853A9271E7}"/>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C4E64719-1A1C-6A36-FB24-98DE5FAF98CB}"/>
              </a:ext>
            </a:extLst>
          </p:cNvPr>
          <p:cNvSpPr>
            <a:spLocks noGrp="1"/>
          </p:cNvSpPr>
          <p:nvPr>
            <p:ph type="sldNum" sz="quarter" idx="12"/>
          </p:nvPr>
        </p:nvSpPr>
        <p:spPr/>
        <p:txBody>
          <a:bodyPr/>
          <a:lstStyle/>
          <a:p>
            <a:fld id="{6D66F649-9907-4486-84F3-9B5757CC47BB}" type="slidenum">
              <a:rPr lang="zh-TW" altLang="en-US" smtClean="0"/>
              <a:t>‹#›</a:t>
            </a:fld>
            <a:endParaRPr lang="zh-TW" altLang="en-US"/>
          </a:p>
        </p:txBody>
      </p:sp>
    </p:spTree>
    <p:extLst>
      <p:ext uri="{BB962C8B-B14F-4D97-AF65-F5344CB8AC3E}">
        <p14:creationId xmlns:p14="http://schemas.microsoft.com/office/powerpoint/2010/main" val="2965631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9803104-4FAD-84F1-DCB4-A4E4BDA7EC91}"/>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59457B70-C131-578B-91B3-6F4CFACB3E3C}"/>
              </a:ext>
            </a:extLst>
          </p:cNvPr>
          <p:cNvSpPr>
            <a:spLocks noGrp="1"/>
          </p:cNvSpPr>
          <p:nvPr>
            <p:ph type="dt" sz="half" idx="10"/>
          </p:nvPr>
        </p:nvSpPr>
        <p:spPr/>
        <p:txBody>
          <a:bodyPr/>
          <a:lstStyle/>
          <a:p>
            <a:fld id="{A917D6D8-55C5-4785-BC3A-B12C5786890F}" type="datetimeFigureOut">
              <a:rPr lang="zh-TW" altLang="en-US" smtClean="0"/>
              <a:t>2022/8/13</a:t>
            </a:fld>
            <a:endParaRPr lang="zh-TW" altLang="en-US"/>
          </a:p>
        </p:txBody>
      </p:sp>
      <p:sp>
        <p:nvSpPr>
          <p:cNvPr id="4" name="頁尾版面配置區 3">
            <a:extLst>
              <a:ext uri="{FF2B5EF4-FFF2-40B4-BE49-F238E27FC236}">
                <a16:creationId xmlns:a16="http://schemas.microsoft.com/office/drawing/2014/main" id="{2817A1BE-E197-9DA0-F4A1-BB0E8D94DCC0}"/>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239535DF-4255-CEC1-3CCB-94CBA1BBED2E}"/>
              </a:ext>
            </a:extLst>
          </p:cNvPr>
          <p:cNvSpPr>
            <a:spLocks noGrp="1"/>
          </p:cNvSpPr>
          <p:nvPr>
            <p:ph type="sldNum" sz="quarter" idx="12"/>
          </p:nvPr>
        </p:nvSpPr>
        <p:spPr/>
        <p:txBody>
          <a:bodyPr/>
          <a:lstStyle/>
          <a:p>
            <a:fld id="{6D66F649-9907-4486-84F3-9B5757CC47BB}" type="slidenum">
              <a:rPr lang="zh-TW" altLang="en-US" smtClean="0"/>
              <a:t>‹#›</a:t>
            </a:fld>
            <a:endParaRPr lang="zh-TW" altLang="en-US"/>
          </a:p>
        </p:txBody>
      </p:sp>
    </p:spTree>
    <p:extLst>
      <p:ext uri="{BB962C8B-B14F-4D97-AF65-F5344CB8AC3E}">
        <p14:creationId xmlns:p14="http://schemas.microsoft.com/office/powerpoint/2010/main" val="3297353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C73715CA-A195-B04C-8475-7D98CF92CBA6}"/>
              </a:ext>
            </a:extLst>
          </p:cNvPr>
          <p:cNvSpPr>
            <a:spLocks noGrp="1"/>
          </p:cNvSpPr>
          <p:nvPr>
            <p:ph type="dt" sz="half" idx="10"/>
          </p:nvPr>
        </p:nvSpPr>
        <p:spPr/>
        <p:txBody>
          <a:bodyPr/>
          <a:lstStyle/>
          <a:p>
            <a:fld id="{A917D6D8-55C5-4785-BC3A-B12C5786890F}" type="datetimeFigureOut">
              <a:rPr lang="zh-TW" altLang="en-US" smtClean="0"/>
              <a:t>2022/8/13</a:t>
            </a:fld>
            <a:endParaRPr lang="zh-TW" altLang="en-US"/>
          </a:p>
        </p:txBody>
      </p:sp>
      <p:sp>
        <p:nvSpPr>
          <p:cNvPr id="3" name="頁尾版面配置區 2">
            <a:extLst>
              <a:ext uri="{FF2B5EF4-FFF2-40B4-BE49-F238E27FC236}">
                <a16:creationId xmlns:a16="http://schemas.microsoft.com/office/drawing/2014/main" id="{077AD13C-301A-52E5-438C-CCC3829596F1}"/>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D1442A5E-B8A8-45C6-E087-B6B79B8D6670}"/>
              </a:ext>
            </a:extLst>
          </p:cNvPr>
          <p:cNvSpPr>
            <a:spLocks noGrp="1"/>
          </p:cNvSpPr>
          <p:nvPr>
            <p:ph type="sldNum" sz="quarter" idx="12"/>
          </p:nvPr>
        </p:nvSpPr>
        <p:spPr/>
        <p:txBody>
          <a:bodyPr/>
          <a:lstStyle/>
          <a:p>
            <a:fld id="{6D66F649-9907-4486-84F3-9B5757CC47BB}" type="slidenum">
              <a:rPr lang="zh-TW" altLang="en-US" smtClean="0"/>
              <a:t>‹#›</a:t>
            </a:fld>
            <a:endParaRPr lang="zh-TW" altLang="en-US"/>
          </a:p>
        </p:txBody>
      </p:sp>
    </p:spTree>
    <p:extLst>
      <p:ext uri="{BB962C8B-B14F-4D97-AF65-F5344CB8AC3E}">
        <p14:creationId xmlns:p14="http://schemas.microsoft.com/office/powerpoint/2010/main" val="680724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F445F80-C3AD-2BB1-3C05-D95D12CDDB42}"/>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A2DC8EA4-6ADA-850E-17C7-12477D1191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839B61EC-8D20-2463-3B84-926D73645D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760D4DBE-3024-F8AA-C4BC-7A20F28DD955}"/>
              </a:ext>
            </a:extLst>
          </p:cNvPr>
          <p:cNvSpPr>
            <a:spLocks noGrp="1"/>
          </p:cNvSpPr>
          <p:nvPr>
            <p:ph type="dt" sz="half" idx="10"/>
          </p:nvPr>
        </p:nvSpPr>
        <p:spPr/>
        <p:txBody>
          <a:bodyPr/>
          <a:lstStyle/>
          <a:p>
            <a:fld id="{A917D6D8-55C5-4785-BC3A-B12C5786890F}" type="datetimeFigureOut">
              <a:rPr lang="zh-TW" altLang="en-US" smtClean="0"/>
              <a:t>2022/8/13</a:t>
            </a:fld>
            <a:endParaRPr lang="zh-TW" altLang="en-US"/>
          </a:p>
        </p:txBody>
      </p:sp>
      <p:sp>
        <p:nvSpPr>
          <p:cNvPr id="6" name="頁尾版面配置區 5">
            <a:extLst>
              <a:ext uri="{FF2B5EF4-FFF2-40B4-BE49-F238E27FC236}">
                <a16:creationId xmlns:a16="http://schemas.microsoft.com/office/drawing/2014/main" id="{710E54B3-CFA7-E949-73FB-C6D3B937789C}"/>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17EC37B8-5E53-7132-2602-FA41B9DADEBA}"/>
              </a:ext>
            </a:extLst>
          </p:cNvPr>
          <p:cNvSpPr>
            <a:spLocks noGrp="1"/>
          </p:cNvSpPr>
          <p:nvPr>
            <p:ph type="sldNum" sz="quarter" idx="12"/>
          </p:nvPr>
        </p:nvSpPr>
        <p:spPr/>
        <p:txBody>
          <a:bodyPr/>
          <a:lstStyle/>
          <a:p>
            <a:fld id="{6D66F649-9907-4486-84F3-9B5757CC47BB}" type="slidenum">
              <a:rPr lang="zh-TW" altLang="en-US" smtClean="0"/>
              <a:t>‹#›</a:t>
            </a:fld>
            <a:endParaRPr lang="zh-TW" altLang="en-US"/>
          </a:p>
        </p:txBody>
      </p:sp>
    </p:spTree>
    <p:extLst>
      <p:ext uri="{BB962C8B-B14F-4D97-AF65-F5344CB8AC3E}">
        <p14:creationId xmlns:p14="http://schemas.microsoft.com/office/powerpoint/2010/main" val="164801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4510D29-485F-8E0F-E179-C48EC2937591}"/>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FF166DAB-34DD-F610-149D-41A62E7D89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EFC356C5-52FF-352A-3A7B-4C500597C5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5DC940B5-CDEC-E4D5-FB75-756589175C17}"/>
              </a:ext>
            </a:extLst>
          </p:cNvPr>
          <p:cNvSpPr>
            <a:spLocks noGrp="1"/>
          </p:cNvSpPr>
          <p:nvPr>
            <p:ph type="dt" sz="half" idx="10"/>
          </p:nvPr>
        </p:nvSpPr>
        <p:spPr/>
        <p:txBody>
          <a:bodyPr/>
          <a:lstStyle/>
          <a:p>
            <a:fld id="{A917D6D8-55C5-4785-BC3A-B12C5786890F}" type="datetimeFigureOut">
              <a:rPr lang="zh-TW" altLang="en-US" smtClean="0"/>
              <a:t>2022/8/13</a:t>
            </a:fld>
            <a:endParaRPr lang="zh-TW" altLang="en-US"/>
          </a:p>
        </p:txBody>
      </p:sp>
      <p:sp>
        <p:nvSpPr>
          <p:cNvPr id="6" name="頁尾版面配置區 5">
            <a:extLst>
              <a:ext uri="{FF2B5EF4-FFF2-40B4-BE49-F238E27FC236}">
                <a16:creationId xmlns:a16="http://schemas.microsoft.com/office/drawing/2014/main" id="{1EAAD149-82C8-6E19-F25B-5133BF69ABED}"/>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A813DC38-FEFA-AC55-A9C7-E5F36209B7F1}"/>
              </a:ext>
            </a:extLst>
          </p:cNvPr>
          <p:cNvSpPr>
            <a:spLocks noGrp="1"/>
          </p:cNvSpPr>
          <p:nvPr>
            <p:ph type="sldNum" sz="quarter" idx="12"/>
          </p:nvPr>
        </p:nvSpPr>
        <p:spPr/>
        <p:txBody>
          <a:bodyPr/>
          <a:lstStyle/>
          <a:p>
            <a:fld id="{6D66F649-9907-4486-84F3-9B5757CC47BB}" type="slidenum">
              <a:rPr lang="zh-TW" altLang="en-US" smtClean="0"/>
              <a:t>‹#›</a:t>
            </a:fld>
            <a:endParaRPr lang="zh-TW" altLang="en-US"/>
          </a:p>
        </p:txBody>
      </p:sp>
    </p:spTree>
    <p:extLst>
      <p:ext uri="{BB962C8B-B14F-4D97-AF65-F5344CB8AC3E}">
        <p14:creationId xmlns:p14="http://schemas.microsoft.com/office/powerpoint/2010/main" val="907051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65C9B4D8-2729-13C7-54B6-9DFB396CD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A023D93C-9881-CDDB-2146-ABD50BEA47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BAB63973-86E2-7FDA-1F93-63E5FBFB91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7D6D8-55C5-4785-BC3A-B12C5786890F}" type="datetimeFigureOut">
              <a:rPr lang="zh-TW" altLang="en-US" smtClean="0"/>
              <a:t>2022/8/13</a:t>
            </a:fld>
            <a:endParaRPr lang="zh-TW" altLang="en-US"/>
          </a:p>
        </p:txBody>
      </p:sp>
      <p:sp>
        <p:nvSpPr>
          <p:cNvPr id="5" name="頁尾版面配置區 4">
            <a:extLst>
              <a:ext uri="{FF2B5EF4-FFF2-40B4-BE49-F238E27FC236}">
                <a16:creationId xmlns:a16="http://schemas.microsoft.com/office/drawing/2014/main" id="{C7D5A091-B7C5-E9B2-EC14-6A368453CE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B7F9E96E-BC27-299B-F8F8-CB5FDF5EFC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66F649-9907-4486-84F3-9B5757CC47BB}" type="slidenum">
              <a:rPr lang="zh-TW" altLang="en-US" smtClean="0"/>
              <a:t>‹#›</a:t>
            </a:fld>
            <a:endParaRPr lang="zh-TW" altLang="en-US"/>
          </a:p>
        </p:txBody>
      </p:sp>
    </p:spTree>
    <p:extLst>
      <p:ext uri="{BB962C8B-B14F-4D97-AF65-F5344CB8AC3E}">
        <p14:creationId xmlns:p14="http://schemas.microsoft.com/office/powerpoint/2010/main" val="48524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36.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5A24DA3-3043-E941-B09B-37E8BF8DBF6B}"/>
              </a:ext>
            </a:extLst>
          </p:cNvPr>
          <p:cNvSpPr>
            <a:spLocks noGrp="1"/>
          </p:cNvSpPr>
          <p:nvPr>
            <p:ph type="ctrTitle"/>
          </p:nvPr>
        </p:nvSpPr>
        <p:spPr/>
        <p:txBody>
          <a:bodyPr>
            <a:normAutofit/>
          </a:bodyPr>
          <a:lstStyle/>
          <a:p>
            <a:r>
              <a:rPr lang="en-US" altLang="zh-TW" sz="4400" b="0" i="0" u="none" strike="noStrike" baseline="0" dirty="0">
                <a:latin typeface="AdvOT5d4a5f24.B"/>
              </a:rPr>
              <a:t>Portfolio optimization in the catastrophe space</a:t>
            </a:r>
            <a:endParaRPr lang="zh-TW" altLang="en-US" sz="4400" dirty="0"/>
          </a:p>
        </p:txBody>
      </p:sp>
      <p:sp>
        <p:nvSpPr>
          <p:cNvPr id="3" name="副標題 2">
            <a:extLst>
              <a:ext uri="{FF2B5EF4-FFF2-40B4-BE49-F238E27FC236}">
                <a16:creationId xmlns:a16="http://schemas.microsoft.com/office/drawing/2014/main" id="{B21555EE-BD28-5AA5-A2DF-9386D845944D}"/>
              </a:ext>
            </a:extLst>
          </p:cNvPr>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136857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EBAF4DD-D8C3-B913-A423-40CED29E6E5B}"/>
              </a:ext>
            </a:extLst>
          </p:cNvPr>
          <p:cNvSpPr>
            <a:spLocks noGrp="1"/>
          </p:cNvSpPr>
          <p:nvPr>
            <p:ph type="title"/>
          </p:nvPr>
        </p:nvSpPr>
        <p:spPr>
          <a:xfrm>
            <a:off x="838200" y="365126"/>
            <a:ext cx="10515600" cy="665816"/>
          </a:xfrm>
        </p:spPr>
        <p:txBody>
          <a:bodyPr>
            <a:normAutofit/>
          </a:bodyPr>
          <a:lstStyle/>
          <a:p>
            <a:r>
              <a:rPr lang="en-US" altLang="zh-TW" sz="2400" b="0" i="0" u="none" strike="noStrike" baseline="0" dirty="0">
                <a:latin typeface="AdvOT5d4a5f24.B"/>
              </a:rPr>
              <a:t>3.The sequential optimum allocation method</a:t>
            </a:r>
            <a:endParaRPr lang="zh-TW" altLang="en-US" sz="2400" dirty="0"/>
          </a:p>
        </p:txBody>
      </p:sp>
      <p:sp>
        <p:nvSpPr>
          <p:cNvPr id="3" name="內容版面配置區 2">
            <a:extLst>
              <a:ext uri="{FF2B5EF4-FFF2-40B4-BE49-F238E27FC236}">
                <a16:creationId xmlns:a16="http://schemas.microsoft.com/office/drawing/2014/main" id="{80DDBB24-4591-BCC5-3074-33D6B67148B3}"/>
              </a:ext>
            </a:extLst>
          </p:cNvPr>
          <p:cNvSpPr>
            <a:spLocks noGrp="1"/>
          </p:cNvSpPr>
          <p:nvPr>
            <p:ph idx="1"/>
          </p:nvPr>
        </p:nvSpPr>
        <p:spPr>
          <a:xfrm>
            <a:off x="838200" y="1030943"/>
            <a:ext cx="10515600" cy="4401670"/>
          </a:xfrm>
        </p:spPr>
        <p:txBody>
          <a:bodyPr>
            <a:normAutofit/>
          </a:bodyPr>
          <a:lstStyle/>
          <a:p>
            <a:r>
              <a:rPr lang="zh-TW" altLang="en-US" sz="1800" b="0" i="0" u="none" strike="noStrike" baseline="0" dirty="0">
                <a:latin typeface="NotoSansCJKtc-Regular"/>
              </a:rPr>
              <a:t>我們將我們提出的最佳對沖方法植根於 </a:t>
            </a:r>
            <a:r>
              <a:rPr lang="en-US" altLang="zh-TW" sz="1800" b="0" i="0" u="none" strike="noStrike" baseline="0" dirty="0">
                <a:latin typeface="NotoSansCJKtc-Regular"/>
              </a:rPr>
              <a:t>CAT </a:t>
            </a:r>
            <a:r>
              <a:rPr lang="zh-TW" altLang="en-US" sz="1800" b="0" i="0" u="none" strike="noStrike" baseline="0" dirty="0">
                <a:latin typeface="NotoSansCJKtc-Regular"/>
              </a:rPr>
              <a:t>債券的結構中，</a:t>
            </a:r>
            <a:r>
              <a:rPr lang="zh-TW" altLang="en-US" sz="1800" b="0" i="0" u="none" strike="noStrike" baseline="0" dirty="0">
                <a:solidFill>
                  <a:srgbClr val="000000"/>
                </a:solidFill>
                <a:latin typeface="NotoSansCJKtc-Regular"/>
              </a:rPr>
              <a:t> 如圖所示</a:t>
            </a:r>
            <a:r>
              <a:rPr lang="en-US" altLang="zh-TW" sz="1800" b="0" i="0" u="none" strike="noStrike" baseline="0" dirty="0">
                <a:solidFill>
                  <a:srgbClr val="000000"/>
                </a:solidFill>
                <a:latin typeface="NotoSansCJKtc-Regular"/>
              </a:rPr>
              <a:t> </a:t>
            </a:r>
            <a:r>
              <a:rPr lang="zh-TW" altLang="en-US" sz="1800" b="0" i="0" u="none" strike="noStrike" baseline="0" dirty="0">
                <a:solidFill>
                  <a:srgbClr val="000000"/>
                </a:solidFill>
                <a:latin typeface="NotoSansCJKtc-Regular"/>
              </a:rPr>
              <a:t>，鑑於這種 </a:t>
            </a:r>
            <a:r>
              <a:rPr lang="en-US" altLang="zh-TW" sz="1800" b="0" i="0" u="none" strike="noStrike" baseline="0" dirty="0">
                <a:solidFill>
                  <a:srgbClr val="000000"/>
                </a:solidFill>
                <a:latin typeface="NotoSansCJKtc-Regular"/>
              </a:rPr>
              <a:t>CAT </a:t>
            </a:r>
            <a:r>
              <a:rPr lang="zh-TW" altLang="en-US" sz="1800" b="0" i="0" u="none" strike="noStrike" baseline="0" dirty="0">
                <a:solidFill>
                  <a:srgbClr val="000000"/>
                </a:solidFill>
                <a:latin typeface="NotoSansCJKtc-Regular"/>
              </a:rPr>
              <a:t>債券結構，我們看到再保險公司通過發行 </a:t>
            </a:r>
            <a:r>
              <a:rPr lang="en-US" altLang="zh-TW" sz="1800" b="0" i="0" u="none" strike="noStrike" baseline="0" dirty="0">
                <a:solidFill>
                  <a:srgbClr val="000000"/>
                </a:solidFill>
                <a:latin typeface="NotoSansCJKtc-Regular"/>
              </a:rPr>
              <a:t>CAT </a:t>
            </a:r>
            <a:r>
              <a:rPr lang="zh-TW" altLang="en-US" sz="1800" b="0" i="0" u="none" strike="noStrike" baseline="0" dirty="0">
                <a:solidFill>
                  <a:srgbClr val="000000"/>
                </a:solidFill>
                <a:latin typeface="NotoSansCJKtc-Regular"/>
              </a:rPr>
              <a:t>債券</a:t>
            </a:r>
            <a:r>
              <a:rPr lang="zh-TW" altLang="en-US" sz="1800" b="0" i="0" u="none" strike="noStrike" baseline="0" dirty="0">
                <a:solidFill>
                  <a:srgbClr val="FF0000"/>
                </a:solidFill>
                <a:latin typeface="NotoSansCJKtc-Regular"/>
              </a:rPr>
              <a:t>持有與保險公司的再保險的空頭部位</a:t>
            </a:r>
            <a:r>
              <a:rPr lang="zh-TW" altLang="en-US" sz="1800" b="0" i="0" u="none" strike="noStrike" baseline="0" dirty="0">
                <a:solidFill>
                  <a:srgbClr val="000000"/>
                </a:solidFill>
                <a:latin typeface="NotoSansCJKtc-Regular"/>
              </a:rPr>
              <a:t>並和</a:t>
            </a:r>
            <a:r>
              <a:rPr lang="en-US" altLang="zh-TW" sz="1800" b="0" i="0" u="none" strike="noStrike" baseline="0" dirty="0">
                <a:solidFill>
                  <a:srgbClr val="000000"/>
                </a:solidFill>
                <a:latin typeface="NotoSansCJKtc-Regular"/>
              </a:rPr>
              <a:t>SPV</a:t>
            </a:r>
            <a:r>
              <a:rPr lang="zh-TW" altLang="en-US" sz="1800" b="0" i="0" u="none" strike="noStrike" baseline="0" dirty="0">
                <a:solidFill>
                  <a:srgbClr val="FF0000"/>
                </a:solidFill>
                <a:latin typeface="NotoSansCJKtc-Regular"/>
              </a:rPr>
              <a:t>持有多頭再再保險</a:t>
            </a:r>
            <a:r>
              <a:rPr lang="en-US" altLang="zh-TW" sz="1800" b="0" i="0" u="none" strike="noStrike" baseline="0" dirty="0">
                <a:solidFill>
                  <a:srgbClr val="000000"/>
                </a:solidFill>
                <a:latin typeface="NotoSansCJKtc-Regular"/>
              </a:rPr>
              <a:t>(re-reinsurance)</a:t>
            </a:r>
            <a:r>
              <a:rPr lang="zh-TW" altLang="en-US" sz="1800" b="0" i="0" u="none" strike="noStrike" baseline="0" dirty="0">
                <a:solidFill>
                  <a:srgbClr val="000000"/>
                </a:solidFill>
                <a:latin typeface="NotoSansCJKtc-Regular"/>
              </a:rPr>
              <a:t>部位。</a:t>
            </a:r>
            <a:endParaRPr lang="en-US" altLang="zh-TW" sz="1800" dirty="0">
              <a:solidFill>
                <a:srgbClr val="000000"/>
              </a:solidFill>
              <a:latin typeface="NotoSansCJKtc-Regular"/>
            </a:endParaRPr>
          </a:p>
          <a:p>
            <a:pPr algn="l"/>
            <a:r>
              <a:rPr lang="zh-TW" altLang="en-US" sz="1800" b="0" i="0" u="none" strike="noStrike" baseline="0" dirty="0">
                <a:latin typeface="NotoSansCJKtc-Regular"/>
              </a:rPr>
              <a:t>因此，為了解決再保險人的最優對沖</a:t>
            </a:r>
            <a:r>
              <a:rPr lang="en-US" altLang="zh-TW" sz="1800" b="0" i="0" u="none" strike="noStrike" baseline="0" dirty="0">
                <a:latin typeface="NotoSansCJKtc-Regular"/>
              </a:rPr>
              <a:t>(optimum hedge)</a:t>
            </a:r>
            <a:r>
              <a:rPr lang="zh-TW" altLang="en-US" sz="1800" b="0" i="0" u="none" strike="noStrike" baseline="0" dirty="0">
                <a:latin typeface="NotoSansCJKtc-Regular"/>
              </a:rPr>
              <a:t>，我們</a:t>
            </a:r>
            <a:r>
              <a:rPr lang="zh-TW" altLang="en-US" sz="1800" dirty="0">
                <a:latin typeface="NotoSansCJKtc-Regular"/>
              </a:rPr>
              <a:t>首</a:t>
            </a:r>
            <a:r>
              <a:rPr lang="zh-TW" altLang="en-US" sz="1800" b="0" i="0" u="none" strike="noStrike" baseline="0" dirty="0">
                <a:latin typeface="NotoSansCJKtc-Regular"/>
              </a:rPr>
              <a:t>先將</a:t>
            </a:r>
            <a:r>
              <a:rPr lang="zh-TW" altLang="en-US" sz="1800" b="0" i="0" u="none" strike="noStrike" baseline="0" dirty="0">
                <a:solidFill>
                  <a:srgbClr val="FF0000"/>
                </a:solidFill>
                <a:latin typeface="NotoSansCJKtc-Regular"/>
              </a:rPr>
              <a:t>每個保險層再保險價值的邊際增加價值恰好等於被 </a:t>
            </a:r>
            <a:r>
              <a:rPr lang="en-US" altLang="zh-TW" sz="1800" b="0" i="0" u="none" strike="noStrike" baseline="0" dirty="0">
                <a:solidFill>
                  <a:srgbClr val="FF0000"/>
                </a:solidFill>
                <a:latin typeface="NotoSansCJKtc-Regular"/>
              </a:rPr>
              <a:t>CAT </a:t>
            </a:r>
            <a:r>
              <a:rPr lang="zh-TW" altLang="en-US" sz="1800" b="0" i="0" u="none" strike="noStrike" baseline="0" dirty="0">
                <a:solidFill>
                  <a:srgbClr val="FF0000"/>
                </a:solidFill>
                <a:latin typeface="NotoSansCJKtc-Regular"/>
              </a:rPr>
              <a:t>債券發行成本的邊際增加量以互相抵消的點</a:t>
            </a:r>
            <a:r>
              <a:rPr lang="zh-TW" altLang="en-US" sz="1800" b="0" i="0" u="none" strike="noStrike" baseline="0" dirty="0">
                <a:latin typeface="PMingLiU" panose="02020500000000000000" pitchFamily="18" charset="-120"/>
                <a:ea typeface="PMingLiU" panose="02020500000000000000" pitchFamily="18" charset="-120"/>
              </a:rPr>
              <a:t>，</a:t>
            </a:r>
            <a:r>
              <a:rPr lang="zh-TW" altLang="en-US" sz="1800" dirty="0">
                <a:latin typeface="NotoSansCJKtc-Regular"/>
              </a:rPr>
              <a:t>最大化其</a:t>
            </a:r>
            <a:r>
              <a:rPr lang="zh-TW" altLang="en-US" sz="1800" b="0" i="0" u="none" strike="noStrike" baseline="0" dirty="0">
                <a:latin typeface="NotoSansCJKtc-Regular"/>
              </a:rPr>
              <a:t>現金流的</a:t>
            </a:r>
            <a:r>
              <a:rPr lang="en-US" altLang="zh-TW" sz="1800" b="0" i="0" u="none" strike="noStrike" baseline="0" dirty="0">
                <a:latin typeface="NotoSansCJKtc-Regular"/>
              </a:rPr>
              <a:t>NPV</a:t>
            </a:r>
            <a:r>
              <a:rPr lang="zh-TW" altLang="en-US" sz="1800" b="0" i="0" u="none" strike="noStrike" baseline="0" dirty="0">
                <a:latin typeface="NotoSansCJKtc-Regular"/>
              </a:rPr>
              <a:t>。</a:t>
            </a:r>
            <a:endParaRPr lang="en-US" altLang="zh-TW" sz="1800" dirty="0">
              <a:latin typeface="NotoSansCJKtc-Regular"/>
            </a:endParaRPr>
          </a:p>
          <a:p>
            <a:r>
              <a:rPr lang="zh-TW" altLang="en-US" sz="1800" b="0" i="0" u="none" strike="noStrike" baseline="0" dirty="0">
                <a:latin typeface="NotoSansCJKtc-Regular"/>
              </a:rPr>
              <a:t>這些結果還使再保險公司能夠在所有層中找到其</a:t>
            </a:r>
            <a:r>
              <a:rPr lang="en-US" altLang="zh-TW" sz="1800" b="0" i="0" u="none" strike="noStrike" baseline="0" dirty="0">
                <a:latin typeface="NotoSansCJKtc-Regular"/>
              </a:rPr>
              <a:t>sell-side</a:t>
            </a:r>
            <a:r>
              <a:rPr lang="zh-TW" altLang="en-US" sz="1800" b="0" i="0" u="none" strike="noStrike" baseline="0" dirty="0">
                <a:latin typeface="NotoSansCJKtc-Regular"/>
              </a:rPr>
              <a:t>再保險定價計劃，並進</a:t>
            </a:r>
            <a:r>
              <a:rPr lang="zh-TW" altLang="en-US" sz="1800" dirty="0">
                <a:latin typeface="NotoSansCJKtc-Regular"/>
              </a:rPr>
              <a:t>一</a:t>
            </a:r>
            <a:r>
              <a:rPr lang="zh-TW" altLang="en-US" sz="1800" b="0" i="0" u="none" strike="noStrike" baseline="0" dirty="0">
                <a:latin typeface="NotoSansCJKtc-Regular"/>
              </a:rPr>
              <a:t>步將具有最</a:t>
            </a:r>
            <a:r>
              <a:rPr lang="zh-TW" altLang="en-US" sz="1800" dirty="0">
                <a:latin typeface="NotoSansCJKtc-Regular"/>
              </a:rPr>
              <a:t>高</a:t>
            </a:r>
            <a:r>
              <a:rPr lang="en-US" altLang="zh-TW" sz="1800" b="0" i="0" u="none" strike="noStrike" baseline="0" dirty="0">
                <a:latin typeface="NotoSansCJKtc-Regular"/>
              </a:rPr>
              <a:t>NPV </a:t>
            </a:r>
            <a:r>
              <a:rPr lang="zh-TW" altLang="en-US" sz="1800" b="0" i="0" u="none" strike="noStrike" baseline="0" dirty="0">
                <a:latin typeface="NotoSansCJKtc-Regular"/>
              </a:rPr>
              <a:t>的層作為其</a:t>
            </a:r>
            <a:r>
              <a:rPr lang="en-US" altLang="zh-TW" sz="1800" b="0" i="0" u="none" strike="noStrike" baseline="0" dirty="0">
                <a:latin typeface="NotoSansCJKtc-Regular"/>
              </a:rPr>
              <a:t>sell-side</a:t>
            </a:r>
            <a:r>
              <a:rPr lang="zh-TW" altLang="en-US" sz="1800" b="0" i="0" u="none" strike="noStrike" baseline="0" dirty="0">
                <a:latin typeface="NotoSansCJKtc-Regular"/>
              </a:rPr>
              <a:t>全球最佳覆蓋層。</a:t>
            </a:r>
            <a:endParaRPr lang="en-US" altLang="zh-TW" sz="1800" dirty="0">
              <a:solidFill>
                <a:srgbClr val="000000"/>
              </a:solidFill>
              <a:latin typeface="NotoSansCJKtc-Regular"/>
            </a:endParaRPr>
          </a:p>
          <a:p>
            <a:pPr algn="l"/>
            <a:r>
              <a:rPr lang="zh-TW" altLang="en-US" sz="1800" b="0" i="0" u="none" strike="noStrike" baseline="0" dirty="0">
                <a:latin typeface="NotoSansCJKtc-Regular"/>
              </a:rPr>
              <a:t>給定上述再保險公司的最優定價計畫，並假設</a:t>
            </a:r>
            <a:r>
              <a:rPr lang="zh-TW" altLang="en-US" sz="1800" b="0" i="0" u="none" strike="noStrike" baseline="0" dirty="0">
                <a:solidFill>
                  <a:srgbClr val="FF0000"/>
                </a:solidFill>
                <a:latin typeface="NotoSansCJKtc-Regular"/>
              </a:rPr>
              <a:t>災難的總損失過程和整體外部對沖需求都是外生的</a:t>
            </a:r>
            <a:r>
              <a:rPr lang="zh-TW" altLang="en-US" sz="1800" b="0" i="0" u="none" strike="noStrike" baseline="0" dirty="0">
                <a:latin typeface="NotoSansCJKtc-Regular"/>
              </a:rPr>
              <a:t>，然後，</a:t>
            </a:r>
            <a:r>
              <a:rPr lang="zh-TW" altLang="en-US" sz="1800" b="0" i="0" u="none" strike="noStrike" baseline="0" dirty="0">
                <a:solidFill>
                  <a:srgbClr val="FF0000"/>
                </a:solidFill>
                <a:latin typeface="NotoSansCJKtc-Regular"/>
              </a:rPr>
              <a:t>保險公司</a:t>
            </a:r>
            <a:r>
              <a:rPr lang="zh-TW" altLang="en-US" sz="1800" b="0" i="0" u="none" strike="noStrike" baseline="0" dirty="0">
                <a:latin typeface="NotoSansCJKtc-Regular"/>
              </a:rPr>
              <a:t>根據 </a:t>
            </a:r>
            <a:r>
              <a:rPr lang="en-US" altLang="zh-TW" sz="1800" b="0" i="0" u="none" strike="noStrike" baseline="0" dirty="0">
                <a:latin typeface="NotoSansCJKtc-Regular"/>
              </a:rPr>
              <a:t>CAT </a:t>
            </a:r>
            <a:r>
              <a:rPr lang="zh-TW" altLang="en-US" sz="1800" b="0" i="0" u="none" strike="noStrike" baseline="0" dirty="0">
                <a:latin typeface="NotoSansCJKtc-Regular"/>
              </a:rPr>
              <a:t>債券的結構參數和所有提供的再保險層，通過購買再保險和發行</a:t>
            </a:r>
            <a:r>
              <a:rPr lang="en-US" altLang="zh-TW" sz="1800" b="0" i="0" u="none" strike="noStrike" baseline="0" dirty="0">
                <a:latin typeface="NotoSansCJKtc-Regular"/>
              </a:rPr>
              <a:t>CAT </a:t>
            </a:r>
            <a:r>
              <a:rPr lang="zh-TW" altLang="en-US" sz="1800" b="0" i="0" u="none" strike="noStrike" baseline="0" dirty="0">
                <a:latin typeface="NotoSansCJKtc-Regular"/>
              </a:rPr>
              <a:t>債券，通過</a:t>
            </a:r>
            <a:r>
              <a:rPr lang="zh-TW" altLang="en-US" sz="1800" b="0" i="0" u="none" strike="noStrike" baseline="0" dirty="0">
                <a:solidFill>
                  <a:srgbClr val="FF0000"/>
                </a:solidFill>
                <a:latin typeface="NotoSansCJKtc-Regular"/>
              </a:rPr>
              <a:t>最小化 </a:t>
            </a:r>
            <a:r>
              <a:rPr lang="en-US" altLang="zh-TW" sz="1800" b="0" i="0" u="none" strike="noStrike" baseline="0" dirty="0">
                <a:solidFill>
                  <a:srgbClr val="FF0000"/>
                </a:solidFill>
                <a:latin typeface="NotoSansCJKtc-Regular"/>
              </a:rPr>
              <a:t>THC </a:t>
            </a:r>
            <a:r>
              <a:rPr lang="zh-TW" altLang="en-US" sz="1800" b="0" i="0" u="none" strike="noStrike" baseline="0" dirty="0">
                <a:latin typeface="NotoSansCJKtc-Regular"/>
              </a:rPr>
              <a:t>來確定其最佳分配。同樣，具有最低 </a:t>
            </a:r>
            <a:r>
              <a:rPr lang="en-US" altLang="zh-TW" sz="1800" b="0" i="0" u="none" strike="noStrike" baseline="0" dirty="0">
                <a:latin typeface="NotoSansCJKtc-Regular"/>
              </a:rPr>
              <a:t>THC </a:t>
            </a:r>
            <a:r>
              <a:rPr lang="zh-TW" altLang="en-US" sz="1800" b="0" i="0" u="none" strike="noStrike" baseline="0" dirty="0">
                <a:latin typeface="NotoSansCJKtc-Regular"/>
              </a:rPr>
              <a:t>的層決定了保險公司的</a:t>
            </a:r>
            <a:r>
              <a:rPr lang="en-US" altLang="zh-TW" sz="1800" b="0" i="0" u="none" strike="noStrike" baseline="0" dirty="0">
                <a:latin typeface="NotoSansCJKtc-Regular"/>
              </a:rPr>
              <a:t>buy-side</a:t>
            </a:r>
            <a:r>
              <a:rPr lang="zh-TW" altLang="en-US" sz="1800" b="0" i="0" u="none" strike="noStrike" baseline="0" dirty="0">
                <a:latin typeface="NotoSansCJKtc-Regular"/>
              </a:rPr>
              <a:t>全局最優</a:t>
            </a:r>
            <a:r>
              <a:rPr lang="en-US" altLang="zh-TW" sz="1800" b="0" i="0" u="none" strike="noStrike" baseline="0" dirty="0">
                <a:latin typeface="NotoSansCJKtc-Regular"/>
              </a:rPr>
              <a:t>(optimum)</a:t>
            </a:r>
            <a:r>
              <a:rPr lang="zh-TW" altLang="en-US" sz="1800" b="0" i="0" u="none" strike="noStrike" baseline="0" dirty="0">
                <a:latin typeface="NotoSansCJKtc-Regular"/>
              </a:rPr>
              <a:t>分配層。</a:t>
            </a:r>
            <a:endParaRPr lang="zh-TW" altLang="en-US" sz="1800" b="0" i="0" u="none" strike="noStrike" baseline="0" dirty="0">
              <a:solidFill>
                <a:srgbClr val="000000"/>
              </a:solidFill>
              <a:latin typeface="NotoSansCJKtc-Regular"/>
            </a:endParaRPr>
          </a:p>
        </p:txBody>
      </p:sp>
      <p:pic>
        <p:nvPicPr>
          <p:cNvPr id="4" name="圖片 3">
            <a:extLst>
              <a:ext uri="{FF2B5EF4-FFF2-40B4-BE49-F238E27FC236}">
                <a16:creationId xmlns:a16="http://schemas.microsoft.com/office/drawing/2014/main" id="{F0526CC0-29EF-2E28-BB7A-28FC5DBDD75E}"/>
              </a:ext>
            </a:extLst>
          </p:cNvPr>
          <p:cNvPicPr>
            <a:picLocks noChangeAspect="1"/>
          </p:cNvPicPr>
          <p:nvPr/>
        </p:nvPicPr>
        <p:blipFill>
          <a:blip r:embed="rId2"/>
          <a:stretch>
            <a:fillRect/>
          </a:stretch>
        </p:blipFill>
        <p:spPr>
          <a:xfrm>
            <a:off x="6284258" y="3989294"/>
            <a:ext cx="5314968" cy="2868706"/>
          </a:xfrm>
          <a:prstGeom prst="rect">
            <a:avLst/>
          </a:prstGeom>
        </p:spPr>
      </p:pic>
    </p:spTree>
    <p:extLst>
      <p:ext uri="{BB962C8B-B14F-4D97-AF65-F5344CB8AC3E}">
        <p14:creationId xmlns:p14="http://schemas.microsoft.com/office/powerpoint/2010/main" val="3308250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6D40523-2E28-9A1C-35E2-626C28C64FC0}"/>
              </a:ext>
            </a:extLst>
          </p:cNvPr>
          <p:cNvSpPr>
            <a:spLocks noGrp="1"/>
          </p:cNvSpPr>
          <p:nvPr>
            <p:ph type="title"/>
          </p:nvPr>
        </p:nvSpPr>
        <p:spPr>
          <a:xfrm>
            <a:off x="838200" y="329268"/>
            <a:ext cx="10515600" cy="863040"/>
          </a:xfrm>
        </p:spPr>
        <p:txBody>
          <a:bodyPr>
            <a:noAutofit/>
          </a:bodyPr>
          <a:lstStyle/>
          <a:p>
            <a:r>
              <a:rPr lang="en-US" altLang="zh-TW" sz="2400" b="0" i="0" u="none" strike="noStrike" baseline="0" dirty="0">
                <a:latin typeface="AdvOT5d4a5f24.B"/>
              </a:rPr>
              <a:t>4 </a:t>
            </a:r>
            <a:r>
              <a:rPr lang="en-US" altLang="zh-TW" sz="2400" b="0" i="0" u="none" strike="noStrike" baseline="0" dirty="0">
                <a:latin typeface="AdvOTee460ee4"/>
              </a:rPr>
              <a:t> </a:t>
            </a:r>
            <a:r>
              <a:rPr lang="en-US" altLang="zh-TW" sz="2400" dirty="0">
                <a:latin typeface="AdvOT5d4a5f24.B"/>
              </a:rPr>
              <a:t>Pricing and optimum allocation results</a:t>
            </a:r>
            <a:br>
              <a:rPr lang="en-US" altLang="zh-TW" sz="2400" dirty="0">
                <a:latin typeface="AdvOT5d4a5f24.B"/>
              </a:rPr>
            </a:br>
            <a:br>
              <a:rPr lang="en-US" altLang="zh-TW" sz="2400" b="0" i="0" u="none" strike="noStrike" baseline="0" dirty="0">
                <a:latin typeface="AdvOT5d4a5f24.B"/>
              </a:rPr>
            </a:br>
            <a:r>
              <a:rPr lang="en-US" altLang="zh-TW" sz="2400" b="0" i="0" u="none" strike="noStrike" baseline="0" dirty="0">
                <a:latin typeface="AdvOT5d4a5f24.B"/>
              </a:rPr>
              <a:t>4.1 Pricing method</a:t>
            </a:r>
            <a:endParaRPr lang="zh-TW" altLang="en-US" sz="2400" dirty="0"/>
          </a:p>
        </p:txBody>
      </p:sp>
      <p:sp>
        <p:nvSpPr>
          <p:cNvPr id="3" name="內容版面配置區 2">
            <a:extLst>
              <a:ext uri="{FF2B5EF4-FFF2-40B4-BE49-F238E27FC236}">
                <a16:creationId xmlns:a16="http://schemas.microsoft.com/office/drawing/2014/main" id="{82F5F227-F255-D48F-5DC9-6EA3872F4809}"/>
              </a:ext>
            </a:extLst>
          </p:cNvPr>
          <p:cNvSpPr>
            <a:spLocks noGrp="1"/>
          </p:cNvSpPr>
          <p:nvPr>
            <p:ph idx="1"/>
          </p:nvPr>
        </p:nvSpPr>
        <p:spPr>
          <a:xfrm>
            <a:off x="838200" y="1553043"/>
            <a:ext cx="10515600" cy="4948797"/>
          </a:xfrm>
        </p:spPr>
        <p:txBody>
          <a:bodyPr/>
          <a:lstStyle/>
          <a:p>
            <a:pPr algn="l"/>
            <a:r>
              <a:rPr lang="en-US" altLang="zh-TW" sz="1800" b="0" i="0" u="none" strike="noStrike" baseline="0" dirty="0">
                <a:latin typeface="NotoSansCJKtc-Regular"/>
              </a:rPr>
              <a:t>CAT </a:t>
            </a:r>
            <a:r>
              <a:rPr lang="zh-TW" altLang="en-US" sz="1800" b="0" i="0" u="none" strike="noStrike" baseline="0" dirty="0">
                <a:latin typeface="NotoSansCJKtc-Regular"/>
              </a:rPr>
              <a:t>再保險合同是再保險公司和保險公司之間的</a:t>
            </a:r>
            <a:r>
              <a:rPr lang="zh-TW" altLang="en-US" sz="1800" dirty="0">
                <a:solidFill>
                  <a:srgbClr val="FF0000"/>
                </a:solidFill>
                <a:latin typeface="NotoSansCJKtc-Regular"/>
              </a:rPr>
              <a:t>一</a:t>
            </a:r>
            <a:r>
              <a:rPr lang="zh-TW" altLang="en-US" sz="1800" b="0" i="0" u="none" strike="noStrike" baseline="0" dirty="0">
                <a:solidFill>
                  <a:srgbClr val="FF0000"/>
                </a:solidFill>
                <a:latin typeface="NotoSansCJKtc-Regular"/>
              </a:rPr>
              <a:t>次性交易</a:t>
            </a:r>
            <a:r>
              <a:rPr lang="zh-TW" altLang="en-US" sz="1800" b="0" i="0" u="none" strike="noStrike" baseline="0" dirty="0">
                <a:latin typeface="NotoSansCJKtc-Regular"/>
              </a:rPr>
              <a:t>。在精算學中，它們通常根據以下定價的兩階段過程進行定價：</a:t>
            </a:r>
            <a:endParaRPr lang="en-US" altLang="zh-TW" sz="1800" dirty="0">
              <a:latin typeface="NotoSansCJKtc-Regular"/>
            </a:endParaRPr>
          </a:p>
          <a:p>
            <a:pPr marL="0" indent="0" algn="l">
              <a:buNone/>
            </a:pPr>
            <a:r>
              <a:rPr lang="en-US" altLang="zh-TW" sz="1800" b="0" i="0" u="none" strike="noStrike" baseline="0" dirty="0">
                <a:latin typeface="STIXTwoText"/>
              </a:rPr>
              <a:t>                         Layer premium = Expected layer loss + Risk load factor × Standard deviation</a:t>
            </a:r>
            <a:endParaRPr lang="en-US" altLang="zh-TW" sz="1800" dirty="0">
              <a:latin typeface="NotoSansCJKtc-Regular"/>
            </a:endParaRPr>
          </a:p>
          <a:p>
            <a:pPr algn="l"/>
            <a:r>
              <a:rPr lang="zh-TW" altLang="en-US" sz="1800" b="0" i="0" u="none" strike="noStrike" baseline="0" dirty="0">
                <a:latin typeface="NotoSansCJKtc-Regular"/>
              </a:rPr>
              <a:t>其中，預期層損失和標準偏差是從 </a:t>
            </a:r>
            <a:r>
              <a:rPr lang="en-US" altLang="zh-TW" sz="1800" b="0" i="0" u="none" strike="noStrike" baseline="0" dirty="0">
                <a:latin typeface="NotoSansCJKtc-Regular"/>
              </a:rPr>
              <a:t>RMS</a:t>
            </a:r>
            <a:r>
              <a:rPr lang="zh-TW" altLang="en-US" sz="1800" b="0" i="0" u="none" strike="noStrike" baseline="0" dirty="0">
                <a:latin typeface="NotoSansCJKtc-Regular"/>
              </a:rPr>
              <a:t>、</a:t>
            </a:r>
            <a:r>
              <a:rPr lang="en-US" altLang="zh-TW" sz="1800" b="0" i="0" u="none" strike="noStrike" baseline="0" dirty="0">
                <a:latin typeface="NotoSansCJKtc-Regular"/>
              </a:rPr>
              <a:t>AIR-Worldwide </a:t>
            </a:r>
            <a:r>
              <a:rPr lang="zh-TW" altLang="en-US" sz="1800" b="0" i="0" u="none" strike="noStrike" baseline="0" dirty="0">
                <a:latin typeface="NotoSansCJKtc-Regular"/>
              </a:rPr>
              <a:t>等</a:t>
            </a:r>
            <a:r>
              <a:rPr lang="zh-TW" altLang="en-US" sz="1800" b="0" i="0" u="none" strike="noStrike" baseline="0" dirty="0">
                <a:solidFill>
                  <a:srgbClr val="FF0000"/>
                </a:solidFill>
                <a:latin typeface="NotoSansCJKtc-Regular"/>
              </a:rPr>
              <a:t>供應商開發的複雜災難模型</a:t>
            </a:r>
            <a:r>
              <a:rPr lang="zh-TW" altLang="en-US" sz="1800" b="0" i="0" u="none" strike="noStrike" baseline="0" dirty="0">
                <a:latin typeface="NotoSansCJKtc-Regular"/>
              </a:rPr>
              <a:t>中獲得的，包括考慮</a:t>
            </a:r>
            <a:r>
              <a:rPr lang="zh-TW" altLang="en-US" sz="1800" b="0" i="0" u="none" strike="noStrike" baseline="0" dirty="0">
                <a:solidFill>
                  <a:srgbClr val="FF0000"/>
                </a:solidFill>
                <a:latin typeface="NotoSansCJKtc-Regular"/>
              </a:rPr>
              <a:t>輸入質量</a:t>
            </a:r>
            <a:r>
              <a:rPr lang="zh-TW" altLang="en-US" sz="1800" b="0" i="0" u="none" strike="noStrike" baseline="0" dirty="0">
                <a:latin typeface="NotoSansCJKtc-Regular"/>
              </a:rPr>
              <a:t>、</a:t>
            </a:r>
            <a:r>
              <a:rPr lang="zh-TW" altLang="en-US" sz="1800" b="0" i="0" u="none" strike="noStrike" baseline="0" dirty="0">
                <a:solidFill>
                  <a:srgbClr val="FF0000"/>
                </a:solidFill>
                <a:latin typeface="NotoSansCJKtc-Regular"/>
              </a:rPr>
              <a:t>模型誤差</a:t>
            </a:r>
            <a:r>
              <a:rPr lang="zh-TW" altLang="en-US" sz="1800" b="0" i="0" u="none" strike="noStrike" baseline="0" dirty="0">
                <a:latin typeface="NotoSansCJKtc-Regular"/>
              </a:rPr>
              <a:t>和</a:t>
            </a:r>
            <a:r>
              <a:rPr lang="zh-TW" altLang="en-US" sz="1800" b="0" i="0" u="none" strike="noStrike" baseline="0" dirty="0">
                <a:solidFill>
                  <a:srgbClr val="FF0000"/>
                </a:solidFill>
                <a:latin typeface="NotoSansCJKtc-Regular"/>
              </a:rPr>
              <a:t>輸出不確定性</a:t>
            </a:r>
            <a:r>
              <a:rPr lang="zh-TW" altLang="en-US" sz="1800" b="0" i="0" u="none" strike="noStrike" baseline="0" dirty="0">
                <a:latin typeface="NotoSansCJKtc-Regular"/>
              </a:rPr>
              <a:t>等建模因素，而風險負載因子是再保險公司根據</a:t>
            </a:r>
            <a:r>
              <a:rPr lang="zh-TW" altLang="en-US" sz="1800" dirty="0">
                <a:latin typeface="NotoSansCJKtc-Regular"/>
              </a:rPr>
              <a:t>風</a:t>
            </a:r>
            <a:r>
              <a:rPr lang="zh-TW" altLang="en-US" sz="1800" b="0" i="0" u="none" strike="noStrike" baseline="0" dirty="0">
                <a:latin typeface="NotoSansCJKtc-Regular"/>
              </a:rPr>
              <a:t>險偏好、再保險公司的資本狀況和（再）保險市場狀況等因素估計的主觀輸入。</a:t>
            </a:r>
            <a:endParaRPr lang="en-US" altLang="zh-TW" sz="1800" b="0" i="0" u="none" strike="noStrike" baseline="0" dirty="0">
              <a:latin typeface="NotoSansCJKtc-Regular"/>
            </a:endParaRPr>
          </a:p>
          <a:p>
            <a:pPr algn="l"/>
            <a:endParaRPr lang="en-US" altLang="zh-TW" sz="1800" dirty="0">
              <a:latin typeface="NotoSansCJKtc-Regular"/>
            </a:endParaRPr>
          </a:p>
          <a:p>
            <a:pPr algn="l"/>
            <a:endParaRPr lang="en-US" altLang="zh-TW" sz="1800" dirty="0">
              <a:latin typeface="NotoSansCJKtc-Regular"/>
            </a:endParaRPr>
          </a:p>
          <a:p>
            <a:pPr algn="l"/>
            <a:r>
              <a:rPr lang="zh-TW" altLang="en-US" sz="1800" b="0" i="0" u="none" strike="noStrike" baseline="0" dirty="0">
                <a:latin typeface="NotoSansCJKtc-Regular"/>
              </a:rPr>
              <a:t>再保險公司也可以在模型因子上加載</a:t>
            </a:r>
            <a:r>
              <a:rPr lang="zh-TW" altLang="en-US" sz="1800" b="0" i="0" u="none" strike="noStrike" baseline="0" dirty="0">
                <a:solidFill>
                  <a:srgbClr val="FF0000"/>
                </a:solidFill>
                <a:latin typeface="NotoSansCJKtc-Regular"/>
              </a:rPr>
              <a:t>非模型市場因子</a:t>
            </a:r>
            <a:r>
              <a:rPr lang="zh-TW" altLang="en-US" sz="1800" b="0" i="0" u="none" strike="noStrike" baseline="0" dirty="0">
                <a:latin typeface="NotoSansCJKtc-Regular"/>
              </a:rPr>
              <a:t>以</a:t>
            </a:r>
            <a:r>
              <a:rPr lang="zh-TW" altLang="en-US" sz="1800" b="0" i="0" u="none" strike="noStrike" baseline="0" dirty="0">
                <a:solidFill>
                  <a:srgbClr val="FF0000"/>
                </a:solidFill>
                <a:latin typeface="NotoSansCJKtc-Regular"/>
              </a:rPr>
              <a:t>增加保費</a:t>
            </a:r>
            <a:r>
              <a:rPr lang="zh-TW" altLang="en-US" sz="1800" b="0" i="0" u="none" strike="noStrike" baseline="0" dirty="0">
                <a:latin typeface="NotoSansCJKtc-Regular"/>
              </a:rPr>
              <a:t>。這些因素可能包括地理集中度、捕獲風險特徵的數據質量、分出人</a:t>
            </a:r>
            <a:r>
              <a:rPr lang="en-US" altLang="zh-TW" sz="1800" b="0" i="0" u="none" strike="noStrike" baseline="0" dirty="0">
                <a:latin typeface="NotoSansCJKtc-Regular"/>
              </a:rPr>
              <a:t>(cedent)</a:t>
            </a:r>
            <a:r>
              <a:rPr lang="zh-TW" altLang="en-US" sz="1800" b="0" i="0" u="none" strike="noStrike" baseline="0" dirty="0">
                <a:latin typeface="NotoSansCJKtc-Regular"/>
              </a:rPr>
              <a:t>的損失經驗。</a:t>
            </a:r>
          </a:p>
        </p:txBody>
      </p:sp>
    </p:spTree>
    <p:extLst>
      <p:ext uri="{BB962C8B-B14F-4D97-AF65-F5344CB8AC3E}">
        <p14:creationId xmlns:p14="http://schemas.microsoft.com/office/powerpoint/2010/main" val="3827104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03240A5E-AC6B-9119-A335-A7DB53E28286}"/>
              </a:ext>
            </a:extLst>
          </p:cNvPr>
          <p:cNvSpPr>
            <a:spLocks noGrp="1"/>
          </p:cNvSpPr>
          <p:nvPr>
            <p:ph idx="1"/>
          </p:nvPr>
        </p:nvSpPr>
        <p:spPr>
          <a:xfrm>
            <a:off x="838200" y="313765"/>
            <a:ext cx="10515600" cy="5863198"/>
          </a:xfrm>
        </p:spPr>
        <p:txBody>
          <a:bodyPr>
            <a:normAutofit/>
          </a:bodyPr>
          <a:lstStyle/>
          <a:p>
            <a:pPr algn="l"/>
            <a:r>
              <a:rPr lang="zh-TW" altLang="en-US" sz="2000" b="0" i="0" u="none" strike="noStrike" baseline="0" dirty="0">
                <a:solidFill>
                  <a:srgbClr val="000000"/>
                </a:solidFill>
                <a:latin typeface="NotoSansCJKtc-Regular"/>
              </a:rPr>
              <a:t>雖然 </a:t>
            </a:r>
            <a:r>
              <a:rPr lang="en-US" altLang="zh-TW" sz="2000" b="0" i="0" u="none" strike="noStrike" baseline="0" dirty="0">
                <a:solidFill>
                  <a:srgbClr val="000000"/>
                </a:solidFill>
                <a:latin typeface="NotoSansCJKtc-Regular"/>
              </a:rPr>
              <a:t>CAT </a:t>
            </a:r>
            <a:r>
              <a:rPr lang="zh-TW" altLang="en-US" sz="2000" b="0" i="0" u="none" strike="noStrike" baseline="0" dirty="0">
                <a:solidFill>
                  <a:srgbClr val="000000"/>
                </a:solidFill>
                <a:latin typeface="NotoSansCJKtc-Regular"/>
              </a:rPr>
              <a:t>債券在資本市場上交易，但它們在</a:t>
            </a:r>
            <a:r>
              <a:rPr lang="zh-TW" altLang="en-US" sz="2000" dirty="0">
                <a:solidFill>
                  <a:srgbClr val="000000"/>
                </a:solidFill>
                <a:latin typeface="NotoSansCJKtc-Regular"/>
              </a:rPr>
              <a:t>行</a:t>
            </a:r>
            <a:r>
              <a:rPr lang="zh-TW" altLang="en-US" sz="2000" b="0" i="0" u="none" strike="noStrike" baseline="0" dirty="0">
                <a:solidFill>
                  <a:srgbClr val="000000"/>
                </a:solidFill>
                <a:latin typeface="NotoSansCJKtc-Regular"/>
              </a:rPr>
              <a:t>業中同樣通過上述兩階段定價過程進行定價。例如</a:t>
            </a:r>
            <a:r>
              <a:rPr lang="en-US" altLang="zh-TW" sz="2000" dirty="0">
                <a:solidFill>
                  <a:srgbClr val="000000"/>
                </a:solidFill>
                <a:latin typeface="NotoSansCJKtc-Regular"/>
              </a:rPr>
              <a:t>Braun</a:t>
            </a:r>
            <a:r>
              <a:rPr lang="en-US" altLang="zh-TW" sz="2000" b="0" i="0" u="none" strike="noStrike" baseline="0" dirty="0">
                <a:solidFill>
                  <a:srgbClr val="000000"/>
                </a:solidFill>
                <a:latin typeface="NotoSansCJKtc-Regular"/>
              </a:rPr>
              <a:t>(</a:t>
            </a:r>
            <a:r>
              <a:rPr lang="en-US" altLang="zh-TW" sz="2000" b="0" i="0" u="none" strike="noStrike" baseline="0" dirty="0">
                <a:solidFill>
                  <a:srgbClr val="6381A7"/>
                </a:solidFill>
                <a:latin typeface="NotoSansCJKtc-Regular"/>
              </a:rPr>
              <a:t>2016 </a:t>
            </a:r>
            <a:r>
              <a:rPr lang="zh-TW" altLang="en-US" sz="2000" b="0" i="0" u="none" strike="noStrike" baseline="0" dirty="0">
                <a:solidFill>
                  <a:srgbClr val="6381A7"/>
                </a:solidFill>
                <a:latin typeface="NotoSansCJKtc-Regular"/>
              </a:rPr>
              <a:t>年</a:t>
            </a:r>
            <a:r>
              <a:rPr lang="en-US" altLang="zh-TW" sz="2000" b="0" i="0" u="none" strike="noStrike" baseline="0" dirty="0">
                <a:solidFill>
                  <a:srgbClr val="000000"/>
                </a:solidFill>
                <a:latin typeface="NotoSansCJKtc-Regular"/>
              </a:rPr>
              <a:t>) </a:t>
            </a:r>
            <a:r>
              <a:rPr lang="zh-TW" altLang="en-US" sz="2000" b="0" i="0" u="none" strike="noStrike" baseline="0" dirty="0">
                <a:solidFill>
                  <a:srgbClr val="000000"/>
                </a:solidFill>
                <a:latin typeface="NotoSansCJKtc-Regular"/>
              </a:rPr>
              <a:t>將</a:t>
            </a:r>
            <a:r>
              <a:rPr lang="zh-TW" altLang="en-US" sz="2000" b="0" i="0" u="none" strike="noStrike" baseline="0" dirty="0">
                <a:solidFill>
                  <a:srgbClr val="FF0000"/>
                </a:solidFill>
                <a:latin typeface="NotoSansCJKtc-Regular"/>
              </a:rPr>
              <a:t>巨災建模者產生的預期損失估計</a:t>
            </a:r>
            <a:r>
              <a:rPr lang="zh-TW" altLang="en-US" sz="2000" b="0" i="0" u="none" strike="noStrike" baseline="0" dirty="0">
                <a:solidFill>
                  <a:srgbClr val="000000"/>
                </a:solidFill>
                <a:latin typeface="NotoSansCJKtc-Regular"/>
              </a:rPr>
              <a:t>視為</a:t>
            </a:r>
            <a:r>
              <a:rPr lang="zh-TW" altLang="en-US" sz="2000" b="0" i="0" u="none" strike="noStrike" baseline="0" dirty="0">
                <a:solidFill>
                  <a:srgbClr val="FF0000"/>
                </a:solidFill>
                <a:latin typeface="NotoSansCJKtc-Regular"/>
              </a:rPr>
              <a:t>外生給定</a:t>
            </a:r>
            <a:r>
              <a:rPr lang="zh-TW" altLang="en-US" sz="2000" b="0" i="0" u="none" strike="noStrike" baseline="0" dirty="0">
                <a:solidFill>
                  <a:srgbClr val="000000"/>
                </a:solidFill>
                <a:latin typeface="NotoSansCJKtc-Regular"/>
              </a:rPr>
              <a:t>，然後使用一級市場</a:t>
            </a:r>
            <a:r>
              <a:rPr lang="en-US" altLang="zh-TW" sz="2000" b="0" i="0" u="none" strike="noStrike" baseline="0" dirty="0">
                <a:solidFill>
                  <a:srgbClr val="000000"/>
                </a:solidFill>
                <a:latin typeface="NotoSansCJKtc-Regular"/>
              </a:rPr>
              <a:t>(primary market)</a:t>
            </a:r>
            <a:r>
              <a:rPr lang="zh-TW" altLang="en-US" sz="2000" b="0" i="0" u="none" strike="noStrike" baseline="0" dirty="0">
                <a:solidFill>
                  <a:srgbClr val="000000"/>
                </a:solidFill>
                <a:latin typeface="NotoSansCJKtc-Regular"/>
              </a:rPr>
              <a:t>數據集使用精算方法分析 </a:t>
            </a:r>
            <a:r>
              <a:rPr lang="en-US" altLang="zh-TW" sz="2000" b="0" i="0" u="none" strike="noStrike" baseline="0" dirty="0">
                <a:solidFill>
                  <a:srgbClr val="000000"/>
                </a:solidFill>
                <a:latin typeface="NotoSansCJKtc-Regular"/>
              </a:rPr>
              <a:t>CAT </a:t>
            </a:r>
            <a:r>
              <a:rPr lang="zh-TW" altLang="en-US" sz="2000" b="0" i="0" u="none" strike="noStrike" baseline="0" dirty="0">
                <a:solidFill>
                  <a:srgbClr val="000000"/>
                </a:solidFill>
                <a:latin typeface="NotoSansCJKtc-Regular"/>
              </a:rPr>
              <a:t>債券利差，並在</a:t>
            </a:r>
            <a:r>
              <a:rPr lang="zh-TW" altLang="en-US" sz="2000" b="0" i="0" u="none" strike="noStrike" baseline="0" dirty="0">
                <a:solidFill>
                  <a:srgbClr val="FF0000"/>
                </a:solidFill>
                <a:latin typeface="NotoSansCJKtc-Regular"/>
              </a:rPr>
              <a:t>線性回歸</a:t>
            </a:r>
            <a:r>
              <a:rPr lang="zh-TW" altLang="en-US" sz="2000" b="0" i="0" u="none" strike="noStrike" baseline="0" dirty="0">
                <a:solidFill>
                  <a:srgbClr val="000000"/>
                </a:solidFill>
                <a:latin typeface="NotoSansCJKtc-Regular"/>
              </a:rPr>
              <a:t>分析中發現，除了</a:t>
            </a:r>
            <a:r>
              <a:rPr lang="zh-TW" altLang="en-US" sz="2000" b="0" i="0" u="none" strike="noStrike" baseline="0" dirty="0">
                <a:solidFill>
                  <a:srgbClr val="FF0000"/>
                </a:solidFill>
                <a:latin typeface="NotoSansCJKtc-Regular"/>
              </a:rPr>
              <a:t>預期損失外</a:t>
            </a:r>
            <a:r>
              <a:rPr lang="zh-TW" altLang="en-US" sz="2000" b="0" i="0" u="none" strike="noStrike" baseline="0" dirty="0">
                <a:solidFill>
                  <a:srgbClr val="000000"/>
                </a:solidFill>
                <a:latin typeface="NotoSansCJKtc-Regular"/>
              </a:rPr>
              <a:t>，</a:t>
            </a:r>
            <a:r>
              <a:rPr lang="zh-TW" altLang="en-US" sz="2000" b="0" i="0" u="none" strike="noStrike" baseline="0" dirty="0">
                <a:solidFill>
                  <a:srgbClr val="FF0000"/>
                </a:solidFill>
                <a:latin typeface="NotoSansCJKtc-Regular"/>
              </a:rPr>
              <a:t>覆蓋區域，</a:t>
            </a:r>
            <a:r>
              <a:rPr lang="en-US" altLang="zh-TW" sz="2000" b="0" i="0" u="none" strike="noStrike" baseline="0" dirty="0">
                <a:solidFill>
                  <a:srgbClr val="FF0000"/>
                </a:solidFill>
                <a:latin typeface="NotoSansCJKtc-Regular"/>
              </a:rPr>
              <a:t>sponsor</a:t>
            </a:r>
            <a:r>
              <a:rPr lang="zh-TW" altLang="en-US" sz="2000" b="0" i="0" u="none" strike="noStrike" baseline="0" dirty="0">
                <a:solidFill>
                  <a:srgbClr val="FF0000"/>
                </a:solidFill>
                <a:latin typeface="NotoSansCJKtc-Regular"/>
              </a:rPr>
              <a:t>的評級、再保險週期和同等評級公司債券的利差都表現出重大影響</a:t>
            </a:r>
            <a:r>
              <a:rPr lang="zh-TW" altLang="en-US" sz="2000" b="0" i="0" u="none" strike="noStrike" baseline="0" dirty="0">
                <a:solidFill>
                  <a:srgbClr val="000000"/>
                </a:solidFill>
                <a:latin typeface="NotoSansCJKtc-Regular"/>
              </a:rPr>
              <a:t>。精算科學方法的一個缺點是它不源於任何金融理論，因此本質上是經驗性的。</a:t>
            </a:r>
            <a:endParaRPr lang="en-US" altLang="zh-TW" sz="2000" b="0" i="0" u="none" strike="noStrike" baseline="0" dirty="0">
              <a:solidFill>
                <a:srgbClr val="000000"/>
              </a:solidFill>
              <a:latin typeface="NotoSansCJKtc-Regular"/>
            </a:endParaRPr>
          </a:p>
          <a:p>
            <a:pPr algn="l"/>
            <a:endParaRPr lang="en-US" altLang="zh-TW" sz="2000" dirty="0">
              <a:solidFill>
                <a:srgbClr val="000000"/>
              </a:solidFill>
              <a:latin typeface="NotoSansCJKtc-Regular"/>
            </a:endParaRPr>
          </a:p>
          <a:p>
            <a:pPr algn="l"/>
            <a:r>
              <a:rPr lang="zh-TW" altLang="en-US" sz="2000" b="0" i="0" u="none" strike="noStrike" baseline="0" dirty="0">
                <a:solidFill>
                  <a:srgbClr val="000000"/>
                </a:solidFill>
                <a:latin typeface="NotoSansCJKtc-Regular"/>
              </a:rPr>
              <a:t>另</a:t>
            </a:r>
            <a:r>
              <a:rPr lang="zh-TW" altLang="en-US" sz="2000" dirty="0">
                <a:solidFill>
                  <a:srgbClr val="000000"/>
                </a:solidFill>
                <a:latin typeface="NotoSansCJKtc-Regular"/>
              </a:rPr>
              <a:t>一方面</a:t>
            </a:r>
            <a:r>
              <a:rPr lang="zh-TW" altLang="en-US" sz="2000" b="0" i="0" u="none" strike="noStrike" baseline="0" dirty="0">
                <a:solidFill>
                  <a:srgbClr val="000000"/>
                </a:solidFill>
                <a:latin typeface="NotoSansCJKtc-Regular"/>
              </a:rPr>
              <a:t>，在數學金融中，理論家們嘗試使用</a:t>
            </a:r>
            <a:r>
              <a:rPr lang="zh-TW" altLang="en-US" sz="2000" b="0" i="0" u="none" strike="noStrike" baseline="0" dirty="0">
                <a:solidFill>
                  <a:srgbClr val="FF0000"/>
                </a:solidFill>
                <a:latin typeface="NotoSansCJKtc-Regular"/>
              </a:rPr>
              <a:t>期權定價理論</a:t>
            </a:r>
            <a:r>
              <a:rPr lang="zh-TW" altLang="en-US" sz="2000" b="0" i="0" u="none" strike="noStrike" baseline="0" dirty="0">
                <a:solidFill>
                  <a:srgbClr val="000000"/>
                </a:solidFill>
                <a:latin typeface="NotoSansCJKtc-Regular"/>
              </a:rPr>
              <a:t>、</a:t>
            </a:r>
            <a:r>
              <a:rPr lang="zh-TW" altLang="en-US" sz="2000" b="0" i="0" u="none" strike="noStrike" baseline="0" dirty="0">
                <a:solidFill>
                  <a:srgbClr val="FF0000"/>
                </a:solidFill>
                <a:latin typeface="NotoSansCJKtc-Regular"/>
              </a:rPr>
              <a:t>非套利鞅定價理論和效用優化理論</a:t>
            </a:r>
            <a:r>
              <a:rPr lang="en-US" altLang="zh-TW" sz="2000" b="0" i="0" u="none" strike="noStrike" baseline="0" dirty="0">
                <a:latin typeface="NotoSansCJKtc-Regular"/>
              </a:rPr>
              <a:t>(option pricing </a:t>
            </a:r>
            <a:r>
              <a:rPr lang="en-US" altLang="zh-TW" sz="2000" b="0" i="0" u="none" strike="noStrike" baseline="0" dirty="0" err="1">
                <a:latin typeface="NotoSansCJKtc-Regular"/>
              </a:rPr>
              <a:t>theory,non</a:t>
            </a:r>
            <a:r>
              <a:rPr lang="en-US" altLang="zh-TW" sz="2000" b="0" i="0" u="none" strike="noStrike" baseline="0" dirty="0">
                <a:latin typeface="NotoSansCJKtc-Regular"/>
              </a:rPr>
              <a:t>-arbitrage martingale pricing theory, utility optimization theory)</a:t>
            </a:r>
            <a:r>
              <a:rPr lang="zh-TW" altLang="en-US" sz="2000" b="0" i="0" u="none" strike="noStrike" baseline="0" dirty="0">
                <a:solidFill>
                  <a:srgbClr val="000000"/>
                </a:solidFill>
                <a:latin typeface="NotoSansCJKtc-Regular"/>
              </a:rPr>
              <a:t>對 </a:t>
            </a:r>
            <a:r>
              <a:rPr lang="en-US" altLang="zh-TW" sz="2000" b="0" i="0" u="none" strike="noStrike" baseline="0" dirty="0">
                <a:solidFill>
                  <a:srgbClr val="000000"/>
                </a:solidFill>
                <a:latin typeface="NotoSansCJKtc-Regular"/>
              </a:rPr>
              <a:t>CAT </a:t>
            </a:r>
            <a:r>
              <a:rPr lang="zh-TW" altLang="en-US" sz="2000" b="0" i="0" u="none" strike="noStrike" baseline="0" dirty="0">
                <a:solidFill>
                  <a:srgbClr val="000000"/>
                </a:solidFill>
                <a:latin typeface="NotoSansCJKtc-Regular"/>
              </a:rPr>
              <a:t>再保險和債券進行定價。他們還</a:t>
            </a:r>
            <a:r>
              <a:rPr lang="zh-TW" altLang="en-US" sz="2000" b="0" i="0" u="none" strike="noStrike" baseline="0" dirty="0">
                <a:solidFill>
                  <a:srgbClr val="FF0000"/>
                </a:solidFill>
                <a:latin typeface="NotoSansCJKtc-Regular"/>
              </a:rPr>
              <a:t>將巨災建模者產生的 </a:t>
            </a:r>
            <a:r>
              <a:rPr lang="en-US" altLang="zh-TW" sz="2000" b="0" i="0" u="none" strike="noStrike" baseline="0" dirty="0">
                <a:solidFill>
                  <a:srgbClr val="FF0000"/>
                </a:solidFill>
                <a:latin typeface="NotoSansCJKtc-Regular"/>
              </a:rPr>
              <a:t>CAT </a:t>
            </a:r>
            <a:r>
              <a:rPr lang="zh-TW" altLang="en-US" sz="2000" b="0" i="0" u="none" strike="noStrike" baseline="0" dirty="0">
                <a:solidFill>
                  <a:srgbClr val="FF0000"/>
                </a:solidFill>
                <a:latin typeface="NotoSansCJKtc-Regular"/>
              </a:rPr>
              <a:t>損失視為外生的</a:t>
            </a:r>
            <a:r>
              <a:rPr lang="zh-TW" altLang="en-US" sz="2000" b="0" i="0" u="none" strike="noStrike" baseline="0" dirty="0">
                <a:solidFill>
                  <a:srgbClr val="000000"/>
                </a:solidFill>
                <a:latin typeface="NotoSansCJKtc-Regular"/>
              </a:rPr>
              <a:t>，普遍假設損失</a:t>
            </a:r>
            <a:r>
              <a:rPr lang="zh-TW" altLang="en-US" sz="2000" dirty="0">
                <a:solidFill>
                  <a:srgbClr val="000000"/>
                </a:solidFill>
                <a:latin typeface="NotoSansCJKtc-Regular"/>
              </a:rPr>
              <a:t>到達</a:t>
            </a:r>
            <a:r>
              <a:rPr lang="en-US" altLang="zh-TW" sz="2000" dirty="0">
                <a:solidFill>
                  <a:srgbClr val="000000"/>
                </a:solidFill>
                <a:latin typeface="NotoSansCJKtc-Regular"/>
              </a:rPr>
              <a:t>(loss arrivals)</a:t>
            </a:r>
            <a:r>
              <a:rPr lang="zh-TW" altLang="en-US" sz="2000" b="0" i="0" u="none" strike="noStrike" baseline="0" dirty="0">
                <a:solidFill>
                  <a:srgbClr val="000000"/>
                </a:solidFill>
                <a:latin typeface="NotoSansCJKtc-Regular"/>
              </a:rPr>
              <a:t>遵循</a:t>
            </a:r>
            <a:r>
              <a:rPr lang="zh-TW" altLang="en-US" sz="2000" b="0" i="0" u="none" strike="noStrike" baseline="0" dirty="0">
                <a:solidFill>
                  <a:srgbClr val="FF0000"/>
                </a:solidFill>
                <a:latin typeface="NotoSansCJKtc-Regular"/>
              </a:rPr>
              <a:t>複合</a:t>
            </a:r>
            <a:r>
              <a:rPr lang="en-US" altLang="zh-TW" sz="2000" b="0" i="0" u="none" strike="noStrike" baseline="0" dirty="0">
                <a:solidFill>
                  <a:srgbClr val="FF0000"/>
                </a:solidFill>
                <a:latin typeface="NotoSansCJKtc-Regular"/>
              </a:rPr>
              <a:t>Poisson</a:t>
            </a:r>
            <a:r>
              <a:rPr lang="zh-TW" altLang="en-US" sz="2000" b="0" i="0" u="none" strike="noStrike" baseline="0" dirty="0">
                <a:solidFill>
                  <a:srgbClr val="000000"/>
                </a:solidFill>
                <a:latin typeface="NotoSansCJKtc-Regular"/>
              </a:rPr>
              <a:t>過程或其變化，如 </a:t>
            </a:r>
            <a:r>
              <a:rPr lang="en-US" altLang="zh-TW" sz="2000" b="0" i="0" u="none" strike="noStrike" baseline="0" dirty="0">
                <a:solidFill>
                  <a:srgbClr val="000000"/>
                </a:solidFill>
                <a:latin typeface="NotoSansCJKtc-Regular"/>
              </a:rPr>
              <a:t>Bowers</a:t>
            </a:r>
            <a:r>
              <a:rPr lang="zh-TW" altLang="en-US" sz="2000" b="0" i="0" u="none" strike="noStrike" baseline="0" dirty="0">
                <a:solidFill>
                  <a:srgbClr val="000000"/>
                </a:solidFill>
                <a:latin typeface="NotoSansCJKtc-Regular"/>
              </a:rPr>
              <a:t>、</a:t>
            </a:r>
            <a:r>
              <a:rPr lang="en-US" altLang="zh-TW" sz="2000" b="0" i="0" u="none" strike="noStrike" baseline="0" dirty="0">
                <a:solidFill>
                  <a:srgbClr val="000000"/>
                </a:solidFill>
                <a:latin typeface="NotoSansCJKtc-Regular"/>
              </a:rPr>
              <a:t>Gerber</a:t>
            </a:r>
            <a:r>
              <a:rPr lang="zh-TW" altLang="en-US" sz="2000" b="0" i="0" u="none" strike="noStrike" baseline="0" dirty="0">
                <a:solidFill>
                  <a:srgbClr val="000000"/>
                </a:solidFill>
                <a:latin typeface="NotoSansCJKtc-Regular"/>
              </a:rPr>
              <a:t>、</a:t>
            </a:r>
            <a:r>
              <a:rPr lang="en-US" altLang="zh-TW" sz="2000" b="0" i="0" u="none" strike="noStrike" baseline="0" dirty="0">
                <a:solidFill>
                  <a:srgbClr val="000000"/>
                </a:solidFill>
                <a:latin typeface="NotoSansCJKtc-Regular"/>
              </a:rPr>
              <a:t>Hickman</a:t>
            </a:r>
            <a:r>
              <a:rPr lang="zh-TW" altLang="en-US" sz="2000" b="0" i="0" u="none" strike="noStrike" baseline="0" dirty="0">
                <a:solidFill>
                  <a:srgbClr val="000000"/>
                </a:solidFill>
                <a:latin typeface="NotoSansCJKtc-Regular"/>
              </a:rPr>
              <a:t>、</a:t>
            </a:r>
            <a:r>
              <a:rPr lang="en-US" altLang="zh-TW" sz="2000" b="0" i="0" u="none" strike="noStrike" baseline="0" dirty="0">
                <a:solidFill>
                  <a:srgbClr val="000000"/>
                </a:solidFill>
                <a:latin typeface="NotoSansCJKtc-Regular"/>
              </a:rPr>
              <a:t>Jones </a:t>
            </a:r>
            <a:r>
              <a:rPr lang="zh-TW" altLang="en-US" sz="2000" b="0" i="0" u="none" strike="noStrike" baseline="0" dirty="0">
                <a:solidFill>
                  <a:srgbClr val="000000"/>
                </a:solidFill>
                <a:latin typeface="NotoSansCJKtc-Regular"/>
              </a:rPr>
              <a:t>和 </a:t>
            </a:r>
            <a:r>
              <a:rPr lang="en-US" altLang="zh-TW" sz="2000" b="0" i="0" u="none" strike="noStrike" baseline="0" dirty="0">
                <a:solidFill>
                  <a:srgbClr val="000000"/>
                </a:solidFill>
                <a:latin typeface="NotoSansCJKtc-Regular"/>
              </a:rPr>
              <a:t>Nesbitt</a:t>
            </a:r>
            <a:r>
              <a:rPr lang="zh-TW" altLang="en-US" sz="2000" b="0" i="0" u="none" strike="noStrike" baseline="0" dirty="0">
                <a:solidFill>
                  <a:srgbClr val="000000"/>
                </a:solidFill>
                <a:latin typeface="NotoSansCJKtc-Regular"/>
              </a:rPr>
              <a:t>（</a:t>
            </a:r>
            <a:r>
              <a:rPr lang="en-US" altLang="zh-TW" sz="2000" b="0" i="0" u="none" strike="noStrike" baseline="0" dirty="0">
                <a:solidFill>
                  <a:srgbClr val="6381A7"/>
                </a:solidFill>
                <a:latin typeface="NotoSansCJKtc-Regular"/>
              </a:rPr>
              <a:t>1986</a:t>
            </a:r>
            <a:r>
              <a:rPr lang="zh-TW" altLang="en-US" sz="2000" b="0" i="0" u="none" strike="noStrike" baseline="0" dirty="0">
                <a:solidFill>
                  <a:srgbClr val="6381A7"/>
                </a:solidFill>
                <a:latin typeface="NotoSansCJKtc-Regular"/>
              </a:rPr>
              <a:t>年</a:t>
            </a:r>
            <a:r>
              <a:rPr lang="zh-TW" altLang="en-US" sz="2000" b="0" i="0" u="none" strike="noStrike" baseline="0" dirty="0">
                <a:solidFill>
                  <a:srgbClr val="000000"/>
                </a:solidFill>
                <a:latin typeface="NotoSansCJKtc-Regular"/>
              </a:rPr>
              <a:t>）。然而，市場的不完善、損失到達過程的不切實際的規範以及缺乏校準過程的數據使得這些模型在全球再保險市場中的直接實施變得</a:t>
            </a:r>
            <a:r>
              <a:rPr lang="zh-TW" altLang="en-US" sz="2000" dirty="0">
                <a:solidFill>
                  <a:srgbClr val="000000"/>
                </a:solidFill>
                <a:latin typeface="NotoSansCJKtc-Regular"/>
              </a:rPr>
              <a:t>不容易</a:t>
            </a:r>
            <a:r>
              <a:rPr lang="zh-TW" altLang="en-US" sz="2000" b="0" i="0" u="none" strike="noStrike" baseline="0" dirty="0">
                <a:solidFill>
                  <a:srgbClr val="000000"/>
                </a:solidFill>
                <a:latin typeface="NotoSansCJKtc-Regular"/>
              </a:rPr>
              <a:t>。</a:t>
            </a:r>
            <a:endParaRPr lang="zh-TW" altLang="en-US" sz="2000" dirty="0"/>
          </a:p>
        </p:txBody>
      </p:sp>
    </p:spTree>
    <p:extLst>
      <p:ext uri="{BB962C8B-B14F-4D97-AF65-F5344CB8AC3E}">
        <p14:creationId xmlns:p14="http://schemas.microsoft.com/office/powerpoint/2010/main" val="3344987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73AD4CB3-A3B3-9A9F-BF56-B64842DB15C8}"/>
              </a:ext>
            </a:extLst>
          </p:cNvPr>
          <p:cNvSpPr>
            <a:spLocks noGrp="1"/>
          </p:cNvSpPr>
          <p:nvPr>
            <p:ph idx="1"/>
          </p:nvPr>
        </p:nvSpPr>
        <p:spPr>
          <a:xfrm>
            <a:off x="838200" y="412376"/>
            <a:ext cx="10515600" cy="5764587"/>
          </a:xfrm>
        </p:spPr>
        <p:txBody>
          <a:bodyPr>
            <a:normAutofit/>
          </a:bodyPr>
          <a:lstStyle/>
          <a:p>
            <a:pPr algn="l"/>
            <a:r>
              <a:rPr lang="zh-TW" altLang="en-US" sz="2000" b="0" i="0" u="none" strike="noStrike" baseline="0" dirty="0">
                <a:solidFill>
                  <a:srgbClr val="000000"/>
                </a:solidFill>
                <a:latin typeface="NotoSansCJKtc-Regular"/>
              </a:rPr>
              <a:t>在本文中，我們提出了一種跨越</a:t>
            </a:r>
            <a:r>
              <a:rPr lang="zh-TW" altLang="en-US" sz="2000" b="0" i="0" u="none" strike="noStrike" baseline="0" dirty="0">
                <a:solidFill>
                  <a:srgbClr val="FF0000"/>
                </a:solidFill>
                <a:latin typeface="NotoSansCJKtc-Regular"/>
              </a:rPr>
              <a:t>精算科</a:t>
            </a:r>
            <a:r>
              <a:rPr lang="zh-TW" altLang="en-US" sz="2000" b="0" i="0" u="none" strike="noStrike" baseline="0" dirty="0">
                <a:solidFill>
                  <a:srgbClr val="000000"/>
                </a:solidFill>
                <a:latin typeface="NotoSansCJKtc-Regular"/>
              </a:rPr>
              <a:t>學和</a:t>
            </a:r>
            <a:r>
              <a:rPr lang="zh-TW" altLang="en-US" sz="2000" b="0" i="0" u="none" strike="noStrike" baseline="0" dirty="0">
                <a:solidFill>
                  <a:srgbClr val="FF0000"/>
                </a:solidFill>
                <a:latin typeface="NotoSansCJKtc-Regular"/>
              </a:rPr>
              <a:t>數學金融</a:t>
            </a:r>
            <a:r>
              <a:rPr lang="zh-TW" altLang="en-US" sz="2000" dirty="0">
                <a:solidFill>
                  <a:srgbClr val="FF0000"/>
                </a:solidFill>
                <a:latin typeface="NotoSansCJKtc-Regular"/>
              </a:rPr>
              <a:t>方</a:t>
            </a:r>
            <a:r>
              <a:rPr lang="zh-TW" altLang="en-US" sz="2000" b="0" i="0" u="none" strike="noStrike" baseline="0" dirty="0">
                <a:solidFill>
                  <a:srgbClr val="FF0000"/>
                </a:solidFill>
                <a:latin typeface="NotoSansCJKtc-Regular"/>
              </a:rPr>
              <a:t>法</a:t>
            </a:r>
            <a:r>
              <a:rPr lang="zh-TW" altLang="en-US" sz="2000" b="0" i="0" u="none" strike="noStrike" baseline="0" dirty="0">
                <a:solidFill>
                  <a:srgbClr val="000000"/>
                </a:solidFill>
                <a:latin typeface="NotoSansCJKtc-Regular"/>
              </a:rPr>
              <a:t>的兩步綜合定價方法。我們首先應用</a:t>
            </a:r>
            <a:r>
              <a:rPr lang="en-US" altLang="zh-TW" sz="2000" b="0" i="0" u="none" strike="noStrike" baseline="0" dirty="0">
                <a:solidFill>
                  <a:srgbClr val="000000"/>
                </a:solidFill>
                <a:latin typeface="NotoSansCJKtc-Regular"/>
              </a:rPr>
              <a:t>Harrison </a:t>
            </a:r>
            <a:r>
              <a:rPr lang="zh-TW" altLang="en-US" sz="2000" b="0" i="0" u="none" strike="noStrike" baseline="0" dirty="0">
                <a:solidFill>
                  <a:srgbClr val="000000"/>
                </a:solidFill>
                <a:latin typeface="NotoSansCJKtc-Regular"/>
              </a:rPr>
              <a:t>和 </a:t>
            </a:r>
            <a:r>
              <a:rPr lang="en-US" altLang="zh-TW" sz="2000" b="0" i="0" u="none" strike="noStrike" baseline="0" dirty="0">
                <a:solidFill>
                  <a:srgbClr val="000000"/>
                </a:solidFill>
                <a:latin typeface="NotoSansCJKtc-Regular"/>
              </a:rPr>
              <a:t>Kreps </a:t>
            </a:r>
            <a:r>
              <a:rPr lang="zh-TW" altLang="en-US" sz="2000" b="0" i="0" u="none" strike="noStrike" baseline="0" dirty="0">
                <a:solidFill>
                  <a:srgbClr val="000000"/>
                </a:solidFill>
                <a:latin typeface="NotoSansCJKtc-Regular"/>
              </a:rPr>
              <a:t>的無套利鞅定價方式的不完全市場版本（</a:t>
            </a:r>
            <a:r>
              <a:rPr lang="en-US" altLang="zh-TW" sz="2000" b="0" i="0" u="none" strike="noStrike" baseline="0" dirty="0">
                <a:solidFill>
                  <a:srgbClr val="6381A7"/>
                </a:solidFill>
                <a:latin typeface="NotoSansCJKtc-Regular"/>
              </a:rPr>
              <a:t>1979</a:t>
            </a:r>
            <a:r>
              <a:rPr lang="en-US" altLang="zh-TW" sz="2000" b="0" i="0" u="none" strike="noStrike" baseline="0" dirty="0">
                <a:solidFill>
                  <a:srgbClr val="000000"/>
                </a:solidFill>
                <a:latin typeface="NotoSansCJKtc-Regular"/>
              </a:rPr>
              <a:t>)</a:t>
            </a:r>
            <a:r>
              <a:rPr lang="zh-TW" altLang="en-US" sz="2000" b="0" i="0" u="none" strike="noStrike" baseline="0" dirty="0">
                <a:solidFill>
                  <a:srgbClr val="000000"/>
                </a:solidFill>
                <a:latin typeface="NotoSansCJKtc-Regular"/>
              </a:rPr>
              <a:t>和</a:t>
            </a:r>
            <a:r>
              <a:rPr lang="en-US" altLang="zh-TW" sz="2000" b="0" i="0" u="none" strike="noStrike" baseline="0" dirty="0">
                <a:solidFill>
                  <a:srgbClr val="000000"/>
                </a:solidFill>
                <a:latin typeface="AdvOTee460ee4"/>
              </a:rPr>
              <a:t>Harrison and </a:t>
            </a:r>
            <a:r>
              <a:rPr lang="en-US" altLang="zh-TW" sz="2000" b="0" i="0" u="none" strike="noStrike" baseline="0" dirty="0" err="1">
                <a:solidFill>
                  <a:srgbClr val="000000"/>
                </a:solidFill>
                <a:latin typeface="AdvOTee460ee4"/>
              </a:rPr>
              <a:t>Pliska</a:t>
            </a:r>
            <a:r>
              <a:rPr lang="en-US" altLang="zh-TW" sz="2000" b="0" i="0" u="none" strike="noStrike" baseline="0" dirty="0">
                <a:solidFill>
                  <a:srgbClr val="000000"/>
                </a:solidFill>
                <a:latin typeface="AdvOTee460ee4"/>
              </a:rPr>
              <a:t> (</a:t>
            </a:r>
            <a:r>
              <a:rPr lang="en-US" altLang="zh-TW" sz="2000" b="0" i="0" u="none" strike="noStrike" baseline="0" dirty="0">
                <a:solidFill>
                  <a:srgbClr val="2966AE"/>
                </a:solidFill>
                <a:latin typeface="AdvOTee460ee4"/>
              </a:rPr>
              <a:t>1981</a:t>
            </a:r>
            <a:r>
              <a:rPr lang="en-US" altLang="zh-TW" sz="2000" b="0" i="0" u="none" strike="noStrike" baseline="0" dirty="0">
                <a:solidFill>
                  <a:srgbClr val="000000"/>
                </a:solidFill>
                <a:latin typeface="AdvOTee460ee4"/>
              </a:rPr>
              <a:t>),</a:t>
            </a:r>
            <a:r>
              <a:rPr lang="zh-TW" altLang="en-US" sz="2000" b="0" i="0" u="none" strike="noStrike" baseline="0" dirty="0">
                <a:solidFill>
                  <a:srgbClr val="000000"/>
                </a:solidFill>
                <a:latin typeface="NotoSansCJKtc-Regular"/>
              </a:rPr>
              <a:t>其</a:t>
            </a:r>
            <a:r>
              <a:rPr lang="zh-TW" altLang="en-US" sz="2000" b="0" i="0" u="none" strike="noStrike" baseline="0" dirty="0">
                <a:latin typeface="NotoSansCJKtc-Regular"/>
              </a:rPr>
              <a:t>內部與期權定價理論是一致的，通過從</a:t>
            </a:r>
            <a:r>
              <a:rPr lang="zh-TW" altLang="en-US" sz="2000" b="0" i="0" u="none" strike="noStrike" baseline="0" dirty="0">
                <a:solidFill>
                  <a:srgbClr val="FF0000"/>
                </a:solidFill>
                <a:latin typeface="NotoSansCJKtc-Regular"/>
              </a:rPr>
              <a:t>物理測度到風險中立測度</a:t>
            </a:r>
            <a:r>
              <a:rPr lang="en-US" altLang="zh-TW" sz="2000" dirty="0">
                <a:solidFill>
                  <a:srgbClr val="FF0000"/>
                </a:solidFill>
                <a:latin typeface="NotoSansCJKtc-Regular"/>
              </a:rPr>
              <a:t>Q</a:t>
            </a:r>
            <a:r>
              <a:rPr lang="zh-TW" altLang="en-US" sz="2000" b="0" i="0" u="none" strike="noStrike" baseline="0" dirty="0">
                <a:solidFill>
                  <a:srgbClr val="FF0000"/>
                </a:solidFill>
                <a:latin typeface="NotoSansCJKtc-Regular"/>
              </a:rPr>
              <a:t>的變化</a:t>
            </a:r>
            <a:r>
              <a:rPr lang="zh-TW" altLang="en-US" sz="2000" b="0" i="0" u="none" strike="noStrike" baseline="0" dirty="0">
                <a:latin typeface="NotoSansCJKtc-Regular"/>
              </a:rPr>
              <a:t>來考慮模型化的</a:t>
            </a:r>
            <a:r>
              <a:rPr lang="zh-TW" altLang="en-US" sz="2000" dirty="0">
                <a:latin typeface="NotoSansCJKtc-Regular"/>
              </a:rPr>
              <a:t>風</a:t>
            </a:r>
            <a:r>
              <a:rPr lang="zh-TW" altLang="en-US" sz="2000" b="0" i="0" u="none" strike="noStrike" baseline="0" dirty="0">
                <a:latin typeface="NotoSansCJKtc-Regular"/>
              </a:rPr>
              <a:t>險溢價問</a:t>
            </a:r>
            <a:r>
              <a:rPr lang="zh-TW" altLang="en-US" sz="2000" dirty="0">
                <a:latin typeface="NotoSansCJKtc-Regular"/>
              </a:rPr>
              <a:t>題</a:t>
            </a:r>
            <a:r>
              <a:rPr lang="zh-TW" altLang="en-US" sz="2000" b="0" i="0" u="none" strike="noStrike" baseline="0" dirty="0">
                <a:latin typeface="NotoSansCJKtc-Regular"/>
              </a:rPr>
              <a:t>，如附錄 </a:t>
            </a:r>
            <a:r>
              <a:rPr lang="en-US" altLang="zh-TW" sz="2000" b="0" i="0" u="none" strike="noStrike" baseline="0" dirty="0">
                <a:latin typeface="NotoSansCJKtc-Regular"/>
              </a:rPr>
              <a:t>A </a:t>
            </a:r>
            <a:r>
              <a:rPr lang="zh-TW" altLang="en-US" sz="2000" b="0" i="0" u="none" strike="noStrike" baseline="0" dirty="0">
                <a:latin typeface="NotoSansCJKtc-Regular"/>
              </a:rPr>
              <a:t>所</a:t>
            </a:r>
            <a:r>
              <a:rPr lang="zh-TW" altLang="en-US" sz="2000" dirty="0">
                <a:latin typeface="NotoSansCJKtc-Regular"/>
              </a:rPr>
              <a:t>示</a:t>
            </a:r>
            <a:r>
              <a:rPr lang="zh-TW" altLang="en-US" sz="2000" b="0" i="0" u="none" strike="noStrike" baseline="0" dirty="0">
                <a:latin typeface="NotoSansCJKtc-Regular"/>
              </a:rPr>
              <a:t>。</a:t>
            </a:r>
            <a:endParaRPr lang="en-US" altLang="zh-TW" sz="2000" b="0" i="0" u="none" strike="noStrike" baseline="0" dirty="0">
              <a:latin typeface="NotoSansCJKtc-Regular"/>
            </a:endParaRPr>
          </a:p>
          <a:p>
            <a:pPr algn="l"/>
            <a:endParaRPr lang="en-US" altLang="zh-TW" sz="2000" dirty="0">
              <a:latin typeface="NotoSansCJKtc-Regular"/>
            </a:endParaRPr>
          </a:p>
          <a:p>
            <a:pPr algn="l"/>
            <a:r>
              <a:rPr lang="zh-TW" altLang="en-US" sz="2000" b="0" i="0" u="none" strike="noStrike" baseline="0" dirty="0">
                <a:solidFill>
                  <a:srgbClr val="000000"/>
                </a:solidFill>
                <a:latin typeface="NotoSansCJKtc-Regular"/>
              </a:rPr>
              <a:t>接下來，我們使用精算科學</a:t>
            </a:r>
            <a:r>
              <a:rPr lang="zh-TW" altLang="en-US" sz="2000" dirty="0">
                <a:solidFill>
                  <a:srgbClr val="000000"/>
                </a:solidFill>
                <a:latin typeface="NotoSansCJKtc-Regular"/>
              </a:rPr>
              <a:t>方</a:t>
            </a:r>
            <a:r>
              <a:rPr lang="zh-TW" altLang="en-US" sz="2000" b="0" i="0" u="none" strike="noStrike" baseline="0" dirty="0">
                <a:solidFill>
                  <a:srgbClr val="000000"/>
                </a:solidFill>
                <a:latin typeface="NotoSansCJKtc-Regular"/>
              </a:rPr>
              <a:t>法將</a:t>
            </a:r>
            <a:r>
              <a:rPr lang="zh-TW" altLang="en-US" sz="2000" b="0" i="0" u="none" strike="noStrike" baseline="0" dirty="0">
                <a:solidFill>
                  <a:srgbClr val="FF0000"/>
                </a:solidFill>
                <a:latin typeface="NotoSansCJKtc-Regular"/>
              </a:rPr>
              <a:t>各個非建模因素作為加價因素</a:t>
            </a:r>
            <a:r>
              <a:rPr lang="zh-TW" altLang="en-US" sz="2000" b="0" i="0" u="none" strike="noStrike" baseline="0" dirty="0">
                <a:solidFill>
                  <a:srgbClr val="000000"/>
                </a:solidFill>
                <a:latin typeface="NotoSansCJKtc-Regular"/>
              </a:rPr>
              <a:t>考慮在內，從而增加</a:t>
            </a:r>
            <a:r>
              <a:rPr lang="zh-TW" altLang="en-US" sz="2000" dirty="0">
                <a:solidFill>
                  <a:srgbClr val="000000"/>
                </a:solidFill>
                <a:latin typeface="NotoSansCJKtc-Regular"/>
              </a:rPr>
              <a:t>風</a:t>
            </a:r>
            <a:r>
              <a:rPr lang="zh-TW" altLang="en-US" sz="2000" b="0" i="0" u="none" strike="noStrike" baseline="0" dirty="0">
                <a:solidFill>
                  <a:srgbClr val="000000"/>
                </a:solidFill>
                <a:latin typeface="NotoSansCJKtc-Regular"/>
              </a:rPr>
              <a:t>險溢價。我們的定價方法擴展了 </a:t>
            </a:r>
            <a:r>
              <a:rPr lang="en-US" altLang="zh-TW" sz="2000" b="0" i="0" u="none" strike="noStrike" baseline="0" dirty="0">
                <a:solidFill>
                  <a:srgbClr val="000000"/>
                </a:solidFill>
                <a:latin typeface="NotoSansCJKtc-Regular"/>
              </a:rPr>
              <a:t>Chang </a:t>
            </a:r>
            <a:r>
              <a:rPr lang="zh-TW" altLang="en-US" sz="2000" b="0" i="0" u="none" strike="noStrike" baseline="0" dirty="0">
                <a:solidFill>
                  <a:srgbClr val="000000"/>
                </a:solidFill>
                <a:latin typeface="NotoSansCJKtc-Regular"/>
              </a:rPr>
              <a:t>和 </a:t>
            </a:r>
            <a:r>
              <a:rPr lang="en-US" altLang="zh-TW" sz="2000" b="0" i="0" u="none" strike="noStrike" baseline="0" dirty="0">
                <a:solidFill>
                  <a:srgbClr val="000000"/>
                </a:solidFill>
                <a:latin typeface="NotoSansCJKtc-Regular"/>
              </a:rPr>
              <a:t>Chang </a:t>
            </a:r>
            <a:r>
              <a:rPr lang="zh-TW" altLang="en-US" sz="2000" b="0" i="0" u="none" strike="noStrike" baseline="0" dirty="0">
                <a:solidFill>
                  <a:srgbClr val="000000"/>
                </a:solidFill>
                <a:latin typeface="NotoSansCJKtc-Regular"/>
              </a:rPr>
              <a:t>的兩步綜合定價方法（</a:t>
            </a:r>
            <a:r>
              <a:rPr lang="en-US" altLang="zh-TW" sz="2000" b="0" i="0" u="none" strike="noStrike" baseline="0" dirty="0">
                <a:solidFill>
                  <a:srgbClr val="6381A7"/>
                </a:solidFill>
                <a:latin typeface="NotoSansCJKtc-Regular"/>
              </a:rPr>
              <a:t>2017</a:t>
            </a:r>
            <a:r>
              <a:rPr lang="en-US" altLang="zh-TW" sz="2000" b="0" i="0" u="none" strike="noStrike" baseline="0" dirty="0">
                <a:solidFill>
                  <a:srgbClr val="000000"/>
                </a:solidFill>
                <a:latin typeface="NotoSansCJKtc-Regular"/>
              </a:rPr>
              <a:t>) </a:t>
            </a:r>
            <a:r>
              <a:rPr lang="zh-TW" altLang="en-US" sz="2000" b="0" i="0" u="none" strike="noStrike" baseline="0" dirty="0">
                <a:solidFill>
                  <a:srgbClr val="000000"/>
                </a:solidFill>
                <a:latin typeface="NotoSansCJKtc-Regular"/>
              </a:rPr>
              <a:t>的兩個</a:t>
            </a:r>
            <a:r>
              <a:rPr lang="zh-TW" altLang="en-US" sz="2000" dirty="0">
                <a:solidFill>
                  <a:srgbClr val="000000"/>
                </a:solidFill>
                <a:latin typeface="NotoSansCJKtc-Regular"/>
              </a:rPr>
              <a:t>方面</a:t>
            </a:r>
            <a:r>
              <a:rPr lang="zh-TW" altLang="en-US" sz="2000" b="0" i="0" u="none" strike="noStrike" baseline="0" dirty="0">
                <a:solidFill>
                  <a:srgbClr val="000000"/>
                </a:solidFill>
                <a:latin typeface="NotoSansCJKtc-Regular"/>
              </a:rPr>
              <a:t>。</a:t>
            </a:r>
            <a:r>
              <a:rPr lang="zh-TW" altLang="en-US" sz="2000" dirty="0">
                <a:solidFill>
                  <a:srgbClr val="000000"/>
                </a:solidFill>
                <a:latin typeface="NotoSansCJKtc-Regular"/>
              </a:rPr>
              <a:t>首</a:t>
            </a:r>
            <a:r>
              <a:rPr lang="zh-TW" altLang="en-US" sz="2000" b="0" i="0" u="none" strike="noStrike" baseline="0" dirty="0">
                <a:solidFill>
                  <a:srgbClr val="000000"/>
                </a:solidFill>
                <a:latin typeface="NotoSansCJKtc-Regular"/>
              </a:rPr>
              <a:t>先，雖然他們單獨為再保險定價，但作者</a:t>
            </a:r>
            <a:r>
              <a:rPr lang="zh-TW" altLang="en-US" sz="2000" b="0" i="0" u="none" strike="noStrike" baseline="0" dirty="0">
                <a:solidFill>
                  <a:srgbClr val="FF0000"/>
                </a:solidFill>
                <a:latin typeface="NotoSansCJKtc-Regular"/>
              </a:rPr>
              <a:t>使用 </a:t>
            </a:r>
            <a:r>
              <a:rPr lang="en-US" altLang="zh-TW" sz="2000" b="0" i="0" u="none" strike="noStrike" baseline="0" dirty="0">
                <a:solidFill>
                  <a:srgbClr val="FF0000"/>
                </a:solidFill>
                <a:latin typeface="NotoSansCJKtc-Regular"/>
              </a:rPr>
              <a:t>CAT </a:t>
            </a:r>
            <a:r>
              <a:rPr lang="zh-TW" altLang="en-US" sz="2000" b="0" i="0" u="none" strike="noStrike" baseline="0" dirty="0">
                <a:solidFill>
                  <a:srgbClr val="FF0000"/>
                </a:solidFill>
                <a:latin typeface="NotoSansCJKtc-Regular"/>
              </a:rPr>
              <a:t>債券作為對沖來為再保險定價</a:t>
            </a:r>
            <a:r>
              <a:rPr lang="zh-TW" altLang="en-US" sz="2000" b="0" i="0" u="none" strike="noStrike" baseline="0" dirty="0">
                <a:solidFill>
                  <a:srgbClr val="000000"/>
                </a:solidFill>
                <a:latin typeface="NotoSansCJKtc-Regular"/>
              </a:rPr>
              <a:t>，以實現 </a:t>
            </a:r>
            <a:r>
              <a:rPr lang="en-US" altLang="zh-TW" sz="2000" b="0" i="0" u="none" strike="noStrike" baseline="0" dirty="0">
                <a:solidFill>
                  <a:srgbClr val="000000"/>
                </a:solidFill>
                <a:latin typeface="NotoSansCJKtc-Regular"/>
              </a:rPr>
              <a:t>NPV </a:t>
            </a:r>
            <a:r>
              <a:rPr lang="zh-TW" altLang="en-US" sz="2000" b="0" i="0" u="none" strike="noStrike" baseline="0" dirty="0">
                <a:solidFill>
                  <a:srgbClr val="000000"/>
                </a:solidFill>
                <a:latin typeface="NotoSansCJKtc-Regular"/>
              </a:rPr>
              <a:t>優化。其次，雖然他們只為再保險定價，但這裡同時為再保險和 </a:t>
            </a:r>
            <a:r>
              <a:rPr lang="en-US" altLang="zh-TW" sz="2000" b="0" i="0" u="none" strike="noStrike" baseline="0" dirty="0">
                <a:solidFill>
                  <a:srgbClr val="000000"/>
                </a:solidFill>
                <a:latin typeface="NotoSansCJKtc-Regular"/>
              </a:rPr>
              <a:t>CAT </a:t>
            </a:r>
            <a:r>
              <a:rPr lang="zh-TW" altLang="en-US" sz="2000" b="0" i="0" u="none" strike="noStrike" baseline="0" dirty="0">
                <a:solidFill>
                  <a:srgbClr val="000000"/>
                </a:solidFill>
                <a:latin typeface="NotoSansCJKtc-Regular"/>
              </a:rPr>
              <a:t>債券定價。</a:t>
            </a:r>
          </a:p>
        </p:txBody>
      </p:sp>
    </p:spTree>
    <p:extLst>
      <p:ext uri="{BB962C8B-B14F-4D97-AF65-F5344CB8AC3E}">
        <p14:creationId xmlns:p14="http://schemas.microsoft.com/office/powerpoint/2010/main" val="2941379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1B1057A-7996-6D99-E3F5-E084B6EDC1F7}"/>
              </a:ext>
            </a:extLst>
          </p:cNvPr>
          <p:cNvSpPr>
            <a:spLocks noGrp="1"/>
          </p:cNvSpPr>
          <p:nvPr>
            <p:ph type="title"/>
          </p:nvPr>
        </p:nvSpPr>
        <p:spPr>
          <a:xfrm>
            <a:off x="1035424" y="365125"/>
            <a:ext cx="10515600" cy="549275"/>
          </a:xfrm>
        </p:spPr>
        <p:txBody>
          <a:bodyPr>
            <a:normAutofit/>
          </a:bodyPr>
          <a:lstStyle/>
          <a:p>
            <a:r>
              <a:rPr lang="en-US" altLang="zh-TW" sz="2400" b="0" i="0" u="none" strike="noStrike" baseline="0" dirty="0">
                <a:latin typeface="AdvOT5d4a5f24.B"/>
              </a:rPr>
              <a:t>4.2 Optimum allocation for the reinsurer</a:t>
            </a:r>
            <a:endParaRPr lang="zh-TW" altLang="en-US" sz="2400" dirty="0"/>
          </a:p>
        </p:txBody>
      </p:sp>
      <p:sp>
        <p:nvSpPr>
          <p:cNvPr id="3" name="內容版面配置區 2">
            <a:extLst>
              <a:ext uri="{FF2B5EF4-FFF2-40B4-BE49-F238E27FC236}">
                <a16:creationId xmlns:a16="http://schemas.microsoft.com/office/drawing/2014/main" id="{3ED2F525-E6D4-832D-3040-33C6C56DCF42}"/>
              </a:ext>
            </a:extLst>
          </p:cNvPr>
          <p:cNvSpPr>
            <a:spLocks noGrp="1"/>
          </p:cNvSpPr>
          <p:nvPr>
            <p:ph idx="1"/>
          </p:nvPr>
        </p:nvSpPr>
        <p:spPr>
          <a:xfrm>
            <a:off x="838200" y="914400"/>
            <a:ext cx="10515600" cy="5262563"/>
          </a:xfrm>
        </p:spPr>
        <p:txBody>
          <a:bodyPr/>
          <a:lstStyle/>
          <a:p>
            <a:pPr algn="l"/>
            <a:r>
              <a:rPr lang="zh-TW" altLang="en-US" sz="1800" b="0" i="0" u="none" strike="noStrike" baseline="0" dirty="0">
                <a:latin typeface="NotoSansCJKtc-Regular"/>
              </a:rPr>
              <a:t>作者考慮</a:t>
            </a:r>
            <a:r>
              <a:rPr lang="zh-TW" altLang="en-US" sz="1800" b="0" i="0" u="none" strike="noStrike" baseline="0" dirty="0">
                <a:solidFill>
                  <a:srgbClr val="FF0000"/>
                </a:solidFill>
                <a:latin typeface="NotoSansCJKtc-Regular"/>
              </a:rPr>
              <a:t>一個 </a:t>
            </a:r>
            <a:r>
              <a:rPr lang="en-US" altLang="zh-TW" sz="1800" b="0" i="0" u="none" strike="noStrike" baseline="0" dirty="0">
                <a:solidFill>
                  <a:srgbClr val="FF0000"/>
                </a:solidFill>
                <a:latin typeface="NotoSansCJKtc-Regular"/>
              </a:rPr>
              <a:t>NPV </a:t>
            </a:r>
            <a:r>
              <a:rPr lang="zh-TW" altLang="en-US" sz="1800" b="0" i="0" u="none" strike="noStrike" baseline="0" dirty="0">
                <a:solidFill>
                  <a:srgbClr val="FF0000"/>
                </a:solidFill>
                <a:latin typeface="NotoSansCJKtc-Regular"/>
              </a:rPr>
              <a:t>最大化的再保險公司</a:t>
            </a:r>
            <a:r>
              <a:rPr lang="zh-TW" altLang="en-US" sz="1800" b="0" i="0" u="none" strike="noStrike" baseline="0" dirty="0">
                <a:latin typeface="NotoSansCJKtc-Regular"/>
              </a:rPr>
              <a:t>，它通過損失層向再保險市場的保險公司出售與 </a:t>
            </a:r>
            <a:r>
              <a:rPr lang="en-US" altLang="zh-TW" sz="1800" b="0" i="0" u="none" strike="noStrike" baseline="0" dirty="0">
                <a:latin typeface="NotoSansCJKtc-Regular"/>
              </a:rPr>
              <a:t>CAT </a:t>
            </a:r>
            <a:r>
              <a:rPr lang="zh-TW" altLang="en-US" sz="1800" b="0" i="0" u="none" strike="noStrike" baseline="0" dirty="0">
                <a:latin typeface="NotoSansCJKtc-Regular"/>
              </a:rPr>
              <a:t>事件相關的</a:t>
            </a:r>
            <a:r>
              <a:rPr lang="zh-TW" altLang="en-US" sz="1800" b="0" i="0" u="none" strike="noStrike" baseline="0" dirty="0">
                <a:solidFill>
                  <a:srgbClr val="FF0000"/>
                </a:solidFill>
                <a:latin typeface="NotoSansCJKtc-Regular"/>
              </a:rPr>
              <a:t>超額損失 </a:t>
            </a:r>
            <a:r>
              <a:rPr lang="en-US" altLang="zh-TW" sz="1800" b="0" i="0" u="none" strike="noStrike" baseline="0" dirty="0">
                <a:solidFill>
                  <a:srgbClr val="FF0000"/>
                </a:solidFill>
                <a:latin typeface="NotoSansCJKtc-Regular"/>
              </a:rPr>
              <a:t>(</a:t>
            </a:r>
            <a:r>
              <a:rPr lang="en-US" altLang="zh-TW" sz="1800" b="0" i="0" u="none" strike="noStrike" baseline="0" dirty="0" err="1">
                <a:solidFill>
                  <a:srgbClr val="FF0000"/>
                </a:solidFill>
                <a:latin typeface="NotoSansCJKtc-Regular"/>
              </a:rPr>
              <a:t>XOL,excess</a:t>
            </a:r>
            <a:r>
              <a:rPr lang="en-US" altLang="zh-TW" sz="1800" b="0" i="0" u="none" strike="noStrike" baseline="0" dirty="0">
                <a:solidFill>
                  <a:srgbClr val="FF0000"/>
                </a:solidFill>
                <a:latin typeface="NotoSansCJKtc-Regular"/>
              </a:rPr>
              <a:t> of loss) </a:t>
            </a:r>
            <a:r>
              <a:rPr lang="zh-TW" altLang="en-US" sz="1800" b="0" i="0" u="none" strike="noStrike" baseline="0" dirty="0">
                <a:solidFill>
                  <a:srgbClr val="FF0000"/>
                </a:solidFill>
                <a:latin typeface="NotoSansCJKtc-Regular"/>
              </a:rPr>
              <a:t>再保險單</a:t>
            </a:r>
            <a:r>
              <a:rPr lang="zh-TW" altLang="en-US" sz="1800" b="0" i="0" u="none" strike="noStrike" baseline="0" dirty="0">
                <a:latin typeface="NotoSansCJKtc-Regular"/>
              </a:rPr>
              <a:t>，同時發起並設立一個 </a:t>
            </a:r>
            <a:r>
              <a:rPr lang="en-US" altLang="zh-TW" sz="1800" b="0" i="0" u="none" strike="noStrike" baseline="0" dirty="0">
                <a:latin typeface="NotoSansCJKtc-Regular"/>
              </a:rPr>
              <a:t>SPV </a:t>
            </a:r>
            <a:r>
              <a:rPr lang="zh-TW" altLang="en-US" sz="1800" b="0" i="0" u="none" strike="noStrike" baseline="0" dirty="0">
                <a:latin typeface="NotoSansCJKtc-Regular"/>
              </a:rPr>
              <a:t>在資本市場上發行量</a:t>
            </a:r>
            <a:r>
              <a:rPr lang="zh-TW" altLang="en-US" sz="1800" dirty="0">
                <a:latin typeface="NotoSansCJKtc-Regular"/>
              </a:rPr>
              <a:t>身</a:t>
            </a:r>
            <a:r>
              <a:rPr lang="zh-TW" altLang="en-US" sz="1800" b="0" i="0" u="none" strike="noStrike" baseline="0" dirty="0">
                <a:latin typeface="NotoSansCJKtc-Regular"/>
              </a:rPr>
              <a:t>定制的不同規模、期限、觸發和事件結構的</a:t>
            </a:r>
            <a:r>
              <a:rPr lang="en-US" altLang="zh-TW" sz="1800" b="0" i="0" u="none" strike="noStrike" baseline="0" dirty="0">
                <a:latin typeface="NotoSansCJKtc-Regular"/>
              </a:rPr>
              <a:t>CAT</a:t>
            </a:r>
            <a:r>
              <a:rPr lang="zh-TW" altLang="en-US" sz="1800" b="0" i="0" u="none" strike="noStrike" baseline="0" dirty="0">
                <a:latin typeface="NotoSansCJKtc-Regular"/>
              </a:rPr>
              <a:t>債券，以獲得再保險保護，從而減少</a:t>
            </a:r>
            <a:r>
              <a:rPr lang="zh-TW" altLang="en-US" sz="1800" dirty="0">
                <a:latin typeface="NotoSansCJKtc-Regular"/>
              </a:rPr>
              <a:t>風</a:t>
            </a:r>
            <a:r>
              <a:rPr lang="zh-TW" altLang="en-US" sz="1800" b="0" i="0" u="none" strike="noStrike" baseline="0" dirty="0">
                <a:latin typeface="NotoSansCJKtc-Regular"/>
              </a:rPr>
              <a:t>險曝險，擴</a:t>
            </a:r>
            <a:r>
              <a:rPr lang="zh-TW" altLang="en-US" sz="1800" dirty="0">
                <a:latin typeface="NotoSansCJKtc-Regular"/>
              </a:rPr>
              <a:t>大</a:t>
            </a:r>
            <a:r>
              <a:rPr lang="zh-TW" altLang="en-US" sz="1800" b="0" i="0" u="none" strike="noStrike" baseline="0" dirty="0">
                <a:latin typeface="NotoSansCJKtc-Regular"/>
              </a:rPr>
              <a:t>承銷能力。</a:t>
            </a:r>
            <a:endParaRPr lang="en-US" altLang="zh-TW" sz="1800" b="0" i="0" u="none" strike="noStrike" baseline="0" dirty="0">
              <a:latin typeface="NotoSansCJKtc-Regular"/>
            </a:endParaRPr>
          </a:p>
          <a:p>
            <a:pPr algn="l"/>
            <a:endParaRPr lang="en-US" altLang="zh-TW" sz="1800" dirty="0">
              <a:latin typeface="NotoSansCJKtc-Regular"/>
            </a:endParaRPr>
          </a:p>
          <a:p>
            <a:pPr algn="l"/>
            <a:r>
              <a:rPr lang="zh-TW" altLang="en-US" sz="1800" b="0" i="0" u="none" strike="noStrike" baseline="0" dirty="0">
                <a:latin typeface="NotoSansCJKtc-Regular"/>
              </a:rPr>
              <a:t>在這種組合中，再保險公司</a:t>
            </a:r>
            <a:r>
              <a:rPr lang="zh-TW" altLang="en-US" sz="1800" b="0" i="0" u="none" strike="noStrike" baseline="0" dirty="0">
                <a:solidFill>
                  <a:srgbClr val="FF0000"/>
                </a:solidFill>
                <a:latin typeface="NotoSansCJKtc-Regular"/>
              </a:rPr>
              <a:t>以保險公司為交易對手</a:t>
            </a:r>
            <a:r>
              <a:rPr lang="zh-TW" altLang="en-US" sz="1800" b="0" i="0" u="none" strike="noStrike" baseline="0" dirty="0">
                <a:latin typeface="NotoSansCJKtc-Regular"/>
              </a:rPr>
              <a:t>的</a:t>
            </a:r>
            <a:r>
              <a:rPr lang="zh-TW" altLang="en-US" sz="1800" b="0" i="0" u="none" strike="noStrike" baseline="0" dirty="0">
                <a:solidFill>
                  <a:srgbClr val="FF0000"/>
                </a:solidFill>
                <a:latin typeface="NotoSansCJKtc-Regular"/>
              </a:rPr>
              <a:t>空頭再保險部位作為</a:t>
            </a:r>
            <a:r>
              <a:rPr lang="en-US" altLang="zh-TW" sz="1800" b="0" i="0" u="none" strike="noStrike" baseline="0" dirty="0">
                <a:solidFill>
                  <a:srgbClr val="FF0000"/>
                </a:solidFill>
                <a:latin typeface="NotoSansCJKtc-Regular"/>
              </a:rPr>
              <a:t>call option</a:t>
            </a:r>
            <a:r>
              <a:rPr lang="zh-TW" altLang="en-US" sz="1800" b="0" i="0" u="none" strike="noStrike" baseline="0" dirty="0">
                <a:solidFill>
                  <a:srgbClr val="FF0000"/>
                </a:solidFill>
                <a:latin typeface="NotoSansCJKtc-Regular"/>
              </a:rPr>
              <a:t>價差</a:t>
            </a:r>
            <a:r>
              <a:rPr lang="zh-TW" altLang="en-US" sz="1800" b="0" i="0" u="none" strike="noStrike" baseline="0" dirty="0">
                <a:latin typeface="NotoSansCJKtc-Regular"/>
              </a:rPr>
              <a:t>，以及以 </a:t>
            </a:r>
            <a:r>
              <a:rPr lang="en-US" altLang="zh-TW" sz="1800" b="0" i="0" u="none" strike="noStrike" baseline="0" dirty="0">
                <a:solidFill>
                  <a:srgbClr val="FF0000"/>
                </a:solidFill>
                <a:latin typeface="NotoSansCJKtc-Regular"/>
              </a:rPr>
              <a:t>SPV </a:t>
            </a:r>
            <a:r>
              <a:rPr lang="zh-TW" altLang="en-US" sz="1800" b="0" i="0" u="none" strike="noStrike" baseline="0" dirty="0">
                <a:solidFill>
                  <a:srgbClr val="FF0000"/>
                </a:solidFill>
                <a:latin typeface="NotoSansCJKtc-Regular"/>
              </a:rPr>
              <a:t>作為對手的空頭 </a:t>
            </a:r>
            <a:r>
              <a:rPr lang="en-US" altLang="zh-TW" sz="1800" b="0" i="0" u="none" strike="noStrike" baseline="0" dirty="0">
                <a:solidFill>
                  <a:srgbClr val="FF0000"/>
                </a:solidFill>
                <a:latin typeface="NotoSansCJKtc-Regular"/>
              </a:rPr>
              <a:t>CAT </a:t>
            </a:r>
            <a:r>
              <a:rPr lang="zh-TW" altLang="en-US" sz="1800" b="0" i="0" u="none" strike="noStrike" baseline="0" dirty="0">
                <a:solidFill>
                  <a:srgbClr val="FF0000"/>
                </a:solidFill>
                <a:latin typeface="NotoSansCJKtc-Regular"/>
              </a:rPr>
              <a:t>債券部位作為另一個</a:t>
            </a:r>
            <a:r>
              <a:rPr lang="en-US" altLang="zh-TW" sz="1800" b="0" i="0" u="none" strike="noStrike" baseline="0" dirty="0">
                <a:solidFill>
                  <a:srgbClr val="FF0000"/>
                </a:solidFill>
                <a:latin typeface="NotoSansCJKtc-Regular"/>
              </a:rPr>
              <a:t>call option</a:t>
            </a:r>
            <a:r>
              <a:rPr lang="zh-TW" altLang="en-US" sz="1800" b="0" i="0" u="none" strike="noStrike" baseline="0" dirty="0">
                <a:solidFill>
                  <a:srgbClr val="FF0000"/>
                </a:solidFill>
                <a:latin typeface="NotoSansCJKtc-Regular"/>
              </a:rPr>
              <a:t>價差</a:t>
            </a:r>
            <a:r>
              <a:rPr lang="zh-TW" altLang="en-US" sz="1800" b="0" i="0" u="none" strike="noStrike" baseline="0" dirty="0">
                <a:latin typeface="NotoSansCJKtc-Regular"/>
              </a:rPr>
              <a:t>，從</a:t>
            </a:r>
            <a:r>
              <a:rPr lang="zh-TW" altLang="en-US" sz="1800" dirty="0">
                <a:latin typeface="NotoSansCJKtc-Regular"/>
              </a:rPr>
              <a:t>而</a:t>
            </a:r>
            <a:r>
              <a:rPr lang="zh-TW" altLang="en-US" sz="1800" b="0" i="0" u="none" strike="noStrike" baseline="0" dirty="0">
                <a:latin typeface="NotoSansCJKtc-Regular"/>
              </a:rPr>
              <a:t>產</a:t>
            </a:r>
            <a:r>
              <a:rPr lang="zh-TW" altLang="en-US" sz="1800" dirty="0">
                <a:latin typeface="NotoSansCJKtc-Regular"/>
              </a:rPr>
              <a:t>生</a:t>
            </a:r>
            <a:r>
              <a:rPr lang="zh-TW" altLang="en-US" sz="1800" b="0" i="0" u="none" strike="noStrike" baseline="0" dirty="0">
                <a:latin typeface="NotoSansCJKtc-Regular"/>
              </a:rPr>
              <a:t>淨期權價差。</a:t>
            </a:r>
            <a:r>
              <a:rPr lang="zh-TW" altLang="en-US" sz="1800" b="0" i="0" u="none" strike="noStrike" baseline="0" dirty="0">
                <a:solidFill>
                  <a:srgbClr val="0070C0"/>
                </a:solidFill>
                <a:latin typeface="NotoSansCJKtc-Regular"/>
              </a:rPr>
              <a:t>選擇權組合的最大化發生在任何額外發行 </a:t>
            </a:r>
            <a:r>
              <a:rPr lang="en-US" altLang="zh-TW" sz="1800" b="0" i="0" u="none" strike="noStrike" baseline="0" dirty="0">
                <a:solidFill>
                  <a:srgbClr val="0070C0"/>
                </a:solidFill>
                <a:latin typeface="NotoSansCJKtc-Regular"/>
              </a:rPr>
              <a:t>CAT </a:t>
            </a:r>
            <a:r>
              <a:rPr lang="zh-TW" altLang="en-US" sz="1800" b="0" i="0" u="none" strike="noStrike" baseline="0" dirty="0">
                <a:solidFill>
                  <a:srgbClr val="0070C0"/>
                </a:solidFill>
                <a:latin typeface="NotoSansCJKtc-Regular"/>
              </a:rPr>
              <a:t>債券以提高再保險保費和能力方面的邊際收益被此類額外發行 </a:t>
            </a:r>
            <a:r>
              <a:rPr lang="en-US" altLang="zh-TW" sz="1800" b="0" i="0" u="none" strike="noStrike" baseline="0" dirty="0">
                <a:solidFill>
                  <a:srgbClr val="0070C0"/>
                </a:solidFill>
                <a:latin typeface="NotoSansCJKtc-Regular"/>
              </a:rPr>
              <a:t>CAT </a:t>
            </a:r>
            <a:r>
              <a:rPr lang="zh-TW" altLang="en-US" sz="1800" b="0" i="0" u="none" strike="noStrike" baseline="0" dirty="0">
                <a:solidFill>
                  <a:srgbClr val="0070C0"/>
                </a:solidFill>
                <a:latin typeface="NotoSansCJKtc-Regular"/>
              </a:rPr>
              <a:t>債券的邊際成本所抵消的點上。</a:t>
            </a:r>
            <a:endParaRPr lang="en-US" altLang="zh-TW" sz="1800" dirty="0">
              <a:solidFill>
                <a:srgbClr val="0070C0"/>
              </a:solidFill>
              <a:latin typeface="NotoSansCJKtc-Regular"/>
            </a:endParaRPr>
          </a:p>
          <a:p>
            <a:r>
              <a:rPr lang="zh-TW" altLang="en-US" sz="1800" b="0" i="0" u="none" strike="noStrike" baseline="0" dirty="0">
                <a:latin typeface="NotoSansCJKtc-Regular"/>
              </a:rPr>
              <a:t>由於 </a:t>
            </a:r>
            <a:r>
              <a:rPr lang="en-US" altLang="zh-TW" sz="1800" b="0" i="0" u="none" strike="noStrike" baseline="0" dirty="0">
                <a:latin typeface="NotoSansCJKtc-Regular"/>
              </a:rPr>
              <a:t>SPV </a:t>
            </a:r>
            <a:r>
              <a:rPr lang="zh-TW" altLang="en-US" sz="1800" b="0" i="0" u="none" strike="noStrike" baseline="0" dirty="0">
                <a:latin typeface="NotoSansCJKtc-Regular"/>
              </a:rPr>
              <a:t>同時向投資者發行 </a:t>
            </a:r>
            <a:r>
              <a:rPr lang="en-US" altLang="zh-TW" sz="1800" b="0" i="0" u="none" strike="noStrike" baseline="0" dirty="0">
                <a:latin typeface="NotoSansCJKtc-Regular"/>
              </a:rPr>
              <a:t>CAT </a:t>
            </a:r>
            <a:r>
              <a:rPr lang="zh-TW" altLang="en-US" sz="1800" b="0" i="0" u="none" strike="noStrike" baseline="0" dirty="0">
                <a:latin typeface="NotoSansCJKtc-Regular"/>
              </a:rPr>
              <a:t>債券，與投資銀行簽訂 </a:t>
            </a:r>
            <a:r>
              <a:rPr lang="en-US" altLang="zh-TW" sz="1800" b="0" i="0" u="none" strike="noStrike" baseline="0" dirty="0">
                <a:latin typeface="NotoSansCJKtc-Regular"/>
              </a:rPr>
              <a:t>IRS</a:t>
            </a:r>
            <a:r>
              <a:rPr lang="zh-TW" altLang="en-US" sz="1800" b="0" i="0" u="none" strike="noStrike" baseline="0" dirty="0">
                <a:latin typeface="NotoSansCJKtc-Regular"/>
              </a:rPr>
              <a:t>，並向</a:t>
            </a:r>
            <a:r>
              <a:rPr lang="en-US" altLang="zh-TW" sz="1800" b="0" i="0" u="none" strike="noStrike" baseline="0" dirty="0">
                <a:latin typeface="NotoSansCJKtc-Regular"/>
              </a:rPr>
              <a:t>sponsor</a:t>
            </a:r>
            <a:r>
              <a:rPr lang="zh-TW" altLang="en-US" sz="1800" b="0" i="0" u="none" strike="noStrike" baseline="0" dirty="0">
                <a:latin typeface="NotoSansCJKtc-Regular"/>
              </a:rPr>
              <a:t>出售再保險以純粹應對災難性</a:t>
            </a:r>
            <a:r>
              <a:rPr lang="zh-TW" altLang="en-US" sz="1800" dirty="0">
                <a:latin typeface="NotoSansCJKtc-Regular"/>
              </a:rPr>
              <a:t>風</a:t>
            </a:r>
            <a:r>
              <a:rPr lang="zh-TW" altLang="en-US" sz="1800" b="0" i="0" u="none" strike="noStrike" baseline="0" dirty="0">
                <a:latin typeface="NotoSansCJKtc-Regular"/>
              </a:rPr>
              <a:t>險，因此它沒有違約和利率風險。因此，必須保持</a:t>
            </a:r>
            <a:r>
              <a:rPr lang="zh-TW" altLang="en-US" sz="1800" b="0" i="0" u="none" strike="noStrike" baseline="0" dirty="0">
                <a:solidFill>
                  <a:srgbClr val="FF0000"/>
                </a:solidFill>
                <a:latin typeface="NotoSansCJKtc-Regular"/>
              </a:rPr>
              <a:t>平價關係</a:t>
            </a:r>
            <a:r>
              <a:rPr lang="zh-TW" altLang="en-US" sz="1800" b="0" i="0" u="none" strike="noStrike" baseline="0" dirty="0">
                <a:latin typeface="NotoSansCJKtc-Regular"/>
              </a:rPr>
              <a:t>，其中給付給 </a:t>
            </a:r>
            <a:r>
              <a:rPr lang="en-US" altLang="zh-TW" sz="1800" b="0" i="0" u="none" strike="noStrike" baseline="0" dirty="0">
                <a:latin typeface="NotoSansCJKtc-Regular"/>
              </a:rPr>
              <a:t>SPV </a:t>
            </a:r>
            <a:r>
              <a:rPr lang="zh-TW" altLang="en-US" sz="1800" b="0" i="0" u="none" strike="noStrike" baseline="0" dirty="0">
                <a:latin typeface="NotoSansCJKtc-Regular"/>
              </a:rPr>
              <a:t>的再保險保費正好抵消了 </a:t>
            </a:r>
            <a:r>
              <a:rPr lang="en-US" altLang="zh-TW" sz="1800" b="0" i="0" u="none" strike="noStrike" baseline="0" dirty="0">
                <a:latin typeface="NotoSansCJKtc-Regular"/>
              </a:rPr>
              <a:t>SPV </a:t>
            </a:r>
            <a:r>
              <a:rPr lang="zh-TW" altLang="en-US" sz="1800" b="0" i="0" u="none" strike="noStrike" baseline="0" dirty="0">
                <a:latin typeface="NotoSansCJKtc-Regular"/>
              </a:rPr>
              <a:t>支付的</a:t>
            </a:r>
            <a:r>
              <a:rPr lang="en-US" altLang="zh-TW" sz="1800" b="0" i="0" u="none" strike="noStrike" baseline="0" dirty="0">
                <a:latin typeface="NotoSansCJKtc-Regular"/>
              </a:rPr>
              <a:t>CAT </a:t>
            </a:r>
            <a:r>
              <a:rPr lang="zh-TW" altLang="en-US" sz="1800" b="0" i="0" u="none" strike="noStrike" baseline="0" dirty="0">
                <a:latin typeface="NotoSansCJKtc-Regular"/>
              </a:rPr>
              <a:t>債券</a:t>
            </a:r>
            <a:r>
              <a:rPr lang="en-US" altLang="zh-TW" sz="1800" b="0" i="0" u="none" strike="noStrike" baseline="0" dirty="0">
                <a:latin typeface="NotoSansCJKtc-Regular"/>
              </a:rPr>
              <a:t>premium</a:t>
            </a:r>
            <a:r>
              <a:rPr lang="zh-TW" altLang="en-US" sz="1800" b="0" i="0" u="none" strike="noStrike" baseline="0" dirty="0">
                <a:latin typeface="NotoSansCJKtc-Regular"/>
              </a:rPr>
              <a:t>和 負的</a:t>
            </a:r>
            <a:r>
              <a:rPr lang="en-US" altLang="zh-TW" sz="1800" b="0" i="0" u="none" strike="noStrike" baseline="0" dirty="0">
                <a:latin typeface="NotoSansCJKtc-Regular"/>
              </a:rPr>
              <a:t>IRS </a:t>
            </a:r>
            <a:r>
              <a:rPr lang="zh-TW" altLang="en-US" sz="1800" b="0" i="0" u="none" strike="noStrike" baseline="0" dirty="0">
                <a:latin typeface="NotoSansCJKtc-Regular"/>
              </a:rPr>
              <a:t>。</a:t>
            </a:r>
            <a:endParaRPr lang="zh-TW" altLang="en-US" dirty="0"/>
          </a:p>
        </p:txBody>
      </p:sp>
      <p:pic>
        <p:nvPicPr>
          <p:cNvPr id="4" name="圖片 3">
            <a:extLst>
              <a:ext uri="{FF2B5EF4-FFF2-40B4-BE49-F238E27FC236}">
                <a16:creationId xmlns:a16="http://schemas.microsoft.com/office/drawing/2014/main" id="{69A1FA1A-877F-A03C-AD97-2D42B168CC6C}"/>
              </a:ext>
            </a:extLst>
          </p:cNvPr>
          <p:cNvPicPr>
            <a:picLocks noChangeAspect="1"/>
          </p:cNvPicPr>
          <p:nvPr/>
        </p:nvPicPr>
        <p:blipFill>
          <a:blip r:embed="rId2"/>
          <a:stretch>
            <a:fillRect/>
          </a:stretch>
        </p:blipFill>
        <p:spPr>
          <a:xfrm>
            <a:off x="6096000" y="3980329"/>
            <a:ext cx="4867959" cy="2629367"/>
          </a:xfrm>
          <a:prstGeom prst="rect">
            <a:avLst/>
          </a:prstGeom>
        </p:spPr>
      </p:pic>
    </p:spTree>
    <p:extLst>
      <p:ext uri="{BB962C8B-B14F-4D97-AF65-F5344CB8AC3E}">
        <p14:creationId xmlns:p14="http://schemas.microsoft.com/office/powerpoint/2010/main" val="3755904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C6E824DE-409B-F127-CD32-B1229A2685AA}"/>
              </a:ext>
            </a:extLst>
          </p:cNvPr>
          <p:cNvSpPr>
            <a:spLocks noGrp="1"/>
          </p:cNvSpPr>
          <p:nvPr>
            <p:ph idx="1"/>
          </p:nvPr>
        </p:nvSpPr>
        <p:spPr>
          <a:xfrm>
            <a:off x="838200" y="349624"/>
            <a:ext cx="10515600" cy="5827339"/>
          </a:xfrm>
        </p:spPr>
        <p:txBody>
          <a:bodyPr>
            <a:normAutofit/>
          </a:bodyPr>
          <a:lstStyle/>
          <a:p>
            <a:pPr algn="l"/>
            <a:r>
              <a:rPr lang="zh-TW" altLang="en-US" sz="2000" b="0" i="0" u="none" strike="noStrike" baseline="0" dirty="0">
                <a:latin typeface="NotoSansCJKtc-Regular"/>
              </a:rPr>
              <a:t>近年來，具有參數</a:t>
            </a:r>
            <a:r>
              <a:rPr lang="en-US" altLang="zh-TW" sz="2000" b="0" i="0" u="none" strike="noStrike" baseline="0" dirty="0">
                <a:latin typeface="NotoSansCJKtc-Regular"/>
              </a:rPr>
              <a:t>/</a:t>
            </a:r>
            <a:r>
              <a:rPr lang="zh-TW" altLang="en-US" sz="2000" b="0" i="0" u="none" strike="noStrike" baseline="0" dirty="0">
                <a:latin typeface="NotoSansCJKtc-Regular"/>
              </a:rPr>
              <a:t>參數指數觸發器的 </a:t>
            </a:r>
            <a:r>
              <a:rPr lang="en-US" altLang="zh-TW" sz="2000" b="0" i="0" u="none" strike="noStrike" baseline="0" dirty="0">
                <a:latin typeface="NotoSansCJKtc-Regular"/>
              </a:rPr>
              <a:t>CAT </a:t>
            </a:r>
            <a:r>
              <a:rPr lang="zh-TW" altLang="en-US" sz="2000" b="0" i="0" u="none" strike="noStrike" baseline="0" dirty="0">
                <a:latin typeface="NotoSansCJKtc-Regular"/>
              </a:rPr>
              <a:t>債券在巨災領域越來越受歡迎，因為</a:t>
            </a:r>
            <a:r>
              <a:rPr lang="zh-TW" altLang="en-US" sz="2000" b="0" i="0" u="none" strike="noStrike" baseline="0" dirty="0">
                <a:solidFill>
                  <a:srgbClr val="FF0000"/>
                </a:solidFill>
                <a:latin typeface="NotoSansCJKtc-Regular"/>
              </a:rPr>
              <a:t>透明度和事件發生後的快速給付</a:t>
            </a:r>
            <a:r>
              <a:rPr lang="zh-TW" altLang="en-US" sz="2000" b="0" i="0" u="none" strike="noStrike" baseline="0" dirty="0">
                <a:latin typeface="NotoSansCJKtc-Regular"/>
              </a:rPr>
              <a:t>，相對於其他觸發設計，如賠償和行業損失指數觸發器哪些情況下索賠的計算</a:t>
            </a:r>
            <a:r>
              <a:rPr lang="zh-TW" altLang="en-US" sz="2000" b="0" i="0" u="none" strike="noStrike" baseline="0" dirty="0">
                <a:solidFill>
                  <a:srgbClr val="FF0000"/>
                </a:solidFill>
                <a:latin typeface="NotoSansCJKtc-Regular"/>
              </a:rPr>
              <a:t>可能不透明</a:t>
            </a:r>
            <a:r>
              <a:rPr lang="zh-TW" altLang="en-US" sz="2000" b="0" i="0" u="none" strike="noStrike" baseline="0" dirty="0">
                <a:latin typeface="NotoSansCJKtc-Regular"/>
              </a:rPr>
              <a:t>，給付可能需要幾個月的時間。</a:t>
            </a:r>
            <a:endParaRPr lang="en-US" altLang="zh-TW" sz="2000" b="0" i="0" u="none" strike="noStrike" baseline="0" dirty="0">
              <a:latin typeface="NotoSansCJKtc-Regular"/>
            </a:endParaRPr>
          </a:p>
          <a:p>
            <a:pPr algn="l"/>
            <a:endParaRPr lang="en-US" altLang="zh-TW" sz="2000" dirty="0">
              <a:latin typeface="NotoSansCJKtc-Regular"/>
            </a:endParaRPr>
          </a:p>
          <a:p>
            <a:pPr algn="l"/>
            <a:r>
              <a:rPr lang="zh-TW" altLang="en-US" sz="2000" b="0" i="0" u="none" strike="noStrike" baseline="0" dirty="0">
                <a:solidFill>
                  <a:srgbClr val="000000"/>
                </a:solidFill>
                <a:latin typeface="NotoSansCJKtc-Regular"/>
              </a:rPr>
              <a:t>然</a:t>
            </a:r>
            <a:r>
              <a:rPr lang="zh-TW" altLang="en-US" sz="2000" dirty="0">
                <a:solidFill>
                  <a:srgbClr val="000000"/>
                </a:solidFill>
                <a:latin typeface="NotoSansCJKtc-Regular"/>
              </a:rPr>
              <a:t>而</a:t>
            </a:r>
            <a:r>
              <a:rPr lang="zh-TW" altLang="en-US" sz="2000" b="0" i="0" u="none" strike="noStrike" baseline="0" dirty="0">
                <a:solidFill>
                  <a:srgbClr val="000000"/>
                </a:solidFill>
                <a:latin typeface="NotoSansCJKtc-Regular"/>
              </a:rPr>
              <a:t>，在本文中，我們關注</a:t>
            </a:r>
            <a:r>
              <a:rPr lang="zh-TW" altLang="en-US" sz="2000" b="0" i="0" u="none" strike="noStrike" baseline="0" dirty="0">
                <a:solidFill>
                  <a:srgbClr val="FF0000"/>
                </a:solidFill>
                <a:latin typeface="NotoSansCJKtc-Regular"/>
              </a:rPr>
              <a:t>傳統的賠償和行業損失觸發因素</a:t>
            </a:r>
            <a:r>
              <a:rPr lang="zh-TW" altLang="en-US" sz="2000" b="0" i="0" u="none" strike="noStrike" baseline="0" dirty="0">
                <a:solidFill>
                  <a:srgbClr val="000000"/>
                </a:solidFill>
                <a:latin typeface="NotoSansCJKtc-Regular"/>
              </a:rPr>
              <a:t>，因為文獻中沒有研究</a:t>
            </a:r>
            <a:r>
              <a:rPr lang="zh-TW" altLang="en-US" sz="2000" b="0" i="0" u="none" strike="noStrike" baseline="0" dirty="0">
                <a:solidFill>
                  <a:srgbClr val="FF0000"/>
                </a:solidFill>
                <a:latin typeface="NotoSansCJKtc-Regular"/>
              </a:rPr>
              <a:t>結合了參數指數到達過程</a:t>
            </a:r>
            <a:r>
              <a:rPr lang="en-US" altLang="zh-TW" sz="2000" b="0" i="0" u="none" strike="noStrike" baseline="0" dirty="0">
                <a:solidFill>
                  <a:srgbClr val="FF0000"/>
                </a:solidFill>
                <a:latin typeface="NotoSansCJKtc-Regular"/>
              </a:rPr>
              <a:t>(</a:t>
            </a:r>
            <a:r>
              <a:rPr lang="en-US" altLang="zh-TW" sz="2000" b="0" i="0" u="none" strike="noStrike" baseline="0" dirty="0">
                <a:latin typeface="AdvOTee460ee4"/>
              </a:rPr>
              <a:t>parametric</a:t>
            </a:r>
            <a:r>
              <a:rPr lang="zh-TW" altLang="en-US" sz="2000" b="0" i="0" u="none" strike="noStrike" baseline="0" dirty="0">
                <a:latin typeface="AdvOTee460ee4"/>
              </a:rPr>
              <a:t> </a:t>
            </a:r>
            <a:r>
              <a:rPr lang="en-US" altLang="zh-TW" sz="2000" b="0" i="0" u="none" strike="noStrike" baseline="0" dirty="0">
                <a:latin typeface="AdvOTee460ee4"/>
              </a:rPr>
              <a:t>index</a:t>
            </a:r>
            <a:r>
              <a:rPr lang="en-US" altLang="zh-TW" sz="2000" dirty="0">
                <a:latin typeface="AdvOTee460ee4"/>
              </a:rPr>
              <a:t>-</a:t>
            </a:r>
            <a:r>
              <a:rPr lang="en-US" altLang="zh-TW" sz="2000" b="0" i="0" u="none" strike="noStrike" baseline="0" dirty="0">
                <a:latin typeface="AdvOTee460ee4"/>
              </a:rPr>
              <a:t>arrival process)</a:t>
            </a:r>
            <a:r>
              <a:rPr lang="zh-TW" altLang="en-US" sz="2000" b="0" i="0" u="none" strike="noStrike" baseline="0" dirty="0">
                <a:solidFill>
                  <a:srgbClr val="FF0000"/>
                </a:solidFill>
                <a:latin typeface="NotoSansCJKtc-Regular"/>
              </a:rPr>
              <a:t>對具有參數</a:t>
            </a:r>
            <a:r>
              <a:rPr lang="en-US" altLang="zh-TW" sz="2000" b="0" i="0" u="none" strike="noStrike" baseline="0" dirty="0">
                <a:solidFill>
                  <a:srgbClr val="FF0000"/>
                </a:solidFill>
                <a:latin typeface="NotoSansCJKtc-Regular"/>
              </a:rPr>
              <a:t>/</a:t>
            </a:r>
            <a:r>
              <a:rPr lang="zh-TW" altLang="en-US" sz="2000" b="0" i="0" u="none" strike="noStrike" baseline="0" dirty="0">
                <a:solidFill>
                  <a:srgbClr val="FF0000"/>
                </a:solidFill>
                <a:latin typeface="NotoSansCJKtc-Regular"/>
              </a:rPr>
              <a:t>參數指數觸發因素</a:t>
            </a:r>
            <a:r>
              <a:rPr lang="zh-TW" altLang="en-US" sz="2000" b="0" i="0" u="none" strike="noStrike" baseline="0" dirty="0">
                <a:solidFill>
                  <a:srgbClr val="000000"/>
                </a:solidFill>
                <a:latin typeface="NotoSansCJKtc-Regular"/>
              </a:rPr>
              <a:t>的 </a:t>
            </a:r>
            <a:r>
              <a:rPr lang="en-US" altLang="zh-TW" sz="2000" b="0" i="0" u="none" strike="noStrike" baseline="0" dirty="0">
                <a:solidFill>
                  <a:srgbClr val="000000"/>
                </a:solidFill>
                <a:latin typeface="NotoSansCJKtc-Regular"/>
              </a:rPr>
              <a:t>CAT </a:t>
            </a:r>
            <a:r>
              <a:rPr lang="zh-TW" altLang="en-US" sz="2000" b="0" i="0" u="none" strike="noStrike" baseline="0" dirty="0">
                <a:solidFill>
                  <a:srgbClr val="000000"/>
                </a:solidFill>
                <a:latin typeface="NotoSansCJKtc-Regular"/>
              </a:rPr>
              <a:t>債券定價。在為具有賠償和行業損失指數觸發因素的 </a:t>
            </a:r>
            <a:r>
              <a:rPr lang="en-US" altLang="zh-TW" sz="2000" b="0" i="0" u="none" strike="noStrike" baseline="0" dirty="0">
                <a:solidFill>
                  <a:srgbClr val="000000"/>
                </a:solidFill>
                <a:latin typeface="NotoSansCJKtc-Regular"/>
              </a:rPr>
              <a:t>CAT </a:t>
            </a:r>
            <a:r>
              <a:rPr lang="zh-TW" altLang="en-US" sz="2000" b="0" i="0" u="none" strike="noStrike" baseline="0" dirty="0">
                <a:solidFill>
                  <a:srgbClr val="000000"/>
                </a:solidFill>
                <a:latin typeface="NotoSansCJKtc-Regular"/>
              </a:rPr>
              <a:t>債券定價時，我們必須考慮 </a:t>
            </a:r>
            <a:r>
              <a:rPr lang="en-US" altLang="zh-TW" sz="2000" b="0" i="0" u="none" strike="noStrike" baseline="0" dirty="0">
                <a:solidFill>
                  <a:srgbClr val="000000"/>
                </a:solidFill>
                <a:latin typeface="NotoSansCJKtc-Regular"/>
              </a:rPr>
              <a:t>Lee </a:t>
            </a:r>
            <a:r>
              <a:rPr lang="zh-TW" altLang="en-US" sz="2000" b="0" i="0" u="none" strike="noStrike" baseline="0" dirty="0">
                <a:solidFill>
                  <a:srgbClr val="000000"/>
                </a:solidFill>
                <a:latin typeface="NotoSansCJKtc-Regular"/>
              </a:rPr>
              <a:t>和 </a:t>
            </a:r>
            <a:r>
              <a:rPr lang="en-US" altLang="zh-TW" sz="2000" b="0" i="0" u="none" strike="noStrike" baseline="0" dirty="0">
                <a:solidFill>
                  <a:srgbClr val="000000"/>
                </a:solidFill>
                <a:latin typeface="NotoSansCJKtc-Regular"/>
              </a:rPr>
              <a:t>Yu </a:t>
            </a:r>
            <a:r>
              <a:rPr lang="zh-TW" altLang="en-US" sz="2000" b="0" i="0" u="none" strike="noStrike" baseline="0" dirty="0">
                <a:solidFill>
                  <a:srgbClr val="000000"/>
                </a:solidFill>
                <a:latin typeface="NotoSansCJKtc-Regular"/>
              </a:rPr>
              <a:t>所建議的</a:t>
            </a:r>
            <a:r>
              <a:rPr lang="zh-TW" altLang="en-US" sz="2000" b="0" i="0" u="none" strike="noStrike" baseline="0" dirty="0">
                <a:solidFill>
                  <a:srgbClr val="FF0000"/>
                </a:solidFill>
                <a:latin typeface="NotoSansCJKtc-Regular"/>
              </a:rPr>
              <a:t>道德風險與基差</a:t>
            </a:r>
            <a:r>
              <a:rPr lang="zh-TW" altLang="en-US" sz="2000" dirty="0">
                <a:solidFill>
                  <a:srgbClr val="FF0000"/>
                </a:solidFill>
                <a:latin typeface="NotoSansCJKtc-Regular"/>
              </a:rPr>
              <a:t>風</a:t>
            </a:r>
            <a:r>
              <a:rPr lang="zh-TW" altLang="en-US" sz="2000" b="0" i="0" u="none" strike="noStrike" baseline="0" dirty="0">
                <a:solidFill>
                  <a:srgbClr val="FF0000"/>
                </a:solidFill>
                <a:latin typeface="NotoSansCJKtc-Regular"/>
              </a:rPr>
              <a:t>險之間的</a:t>
            </a:r>
            <a:r>
              <a:rPr lang="en-US" altLang="zh-TW" sz="2000" b="0" i="0" u="none" strike="noStrike" baseline="0" dirty="0">
                <a:solidFill>
                  <a:srgbClr val="FF0000"/>
                </a:solidFill>
                <a:latin typeface="NotoSansCJKtc-Regular"/>
              </a:rPr>
              <a:t>trade off</a:t>
            </a:r>
            <a:r>
              <a:rPr lang="zh-TW" altLang="en-US" sz="2000" b="0" i="0" u="none" strike="noStrike" baseline="0" dirty="0">
                <a:solidFill>
                  <a:srgbClr val="000000"/>
                </a:solidFill>
                <a:latin typeface="NotoSansCJKtc-Regular"/>
              </a:rPr>
              <a:t>（</a:t>
            </a:r>
            <a:r>
              <a:rPr lang="en-US" altLang="zh-TW" sz="2000" b="0" i="0" u="none" strike="noStrike" baseline="0" dirty="0">
                <a:solidFill>
                  <a:srgbClr val="6381A7"/>
                </a:solidFill>
                <a:latin typeface="NotoSansCJKtc-Regular"/>
              </a:rPr>
              <a:t>2002</a:t>
            </a:r>
            <a:r>
              <a:rPr lang="zh-TW" altLang="en-US" sz="2000" b="0" i="0" u="none" strike="noStrike" baseline="0" dirty="0">
                <a:solidFill>
                  <a:srgbClr val="6381A7"/>
                </a:solidFill>
                <a:latin typeface="NotoSansCJKtc-Regular"/>
              </a:rPr>
              <a:t>年</a:t>
            </a:r>
            <a:r>
              <a:rPr lang="zh-TW" altLang="en-US" sz="2000" b="0" i="0" u="none" strike="noStrike" baseline="0" dirty="0">
                <a:solidFill>
                  <a:srgbClr val="000000"/>
                </a:solidFill>
                <a:latin typeface="NotoSansCJKtc-Regular"/>
              </a:rPr>
              <a:t>）。為簡單起見，本</a:t>
            </a:r>
            <a:r>
              <a:rPr lang="zh-TW" altLang="en-US" sz="2000" dirty="0">
                <a:solidFill>
                  <a:srgbClr val="000000"/>
                </a:solidFill>
                <a:latin typeface="NotoSansCJKtc-Regular"/>
              </a:rPr>
              <a:t>文</a:t>
            </a:r>
            <a:r>
              <a:rPr lang="zh-TW" altLang="en-US" sz="2000" b="0" i="0" u="none" strike="noStrike" baseline="0" dirty="0">
                <a:solidFill>
                  <a:srgbClr val="000000"/>
                </a:solidFill>
                <a:latin typeface="NotoSansCJKtc-Regular"/>
              </a:rPr>
              <a:t>中僅納入基差風險。</a:t>
            </a:r>
            <a:endParaRPr lang="zh-TW" altLang="en-US" sz="2000" dirty="0"/>
          </a:p>
        </p:txBody>
      </p:sp>
    </p:spTree>
    <p:extLst>
      <p:ext uri="{BB962C8B-B14F-4D97-AF65-F5344CB8AC3E}">
        <p14:creationId xmlns:p14="http://schemas.microsoft.com/office/powerpoint/2010/main" val="1241738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F7A25ED1-D6B7-7D60-4063-665B744F3180}"/>
                  </a:ext>
                </a:extLst>
              </p:cNvPr>
              <p:cNvSpPr>
                <a:spLocks noGrp="1"/>
              </p:cNvSpPr>
              <p:nvPr>
                <p:ph idx="1"/>
              </p:nvPr>
            </p:nvSpPr>
            <p:spPr>
              <a:xfrm>
                <a:off x="838200" y="277906"/>
                <a:ext cx="10515600" cy="5899057"/>
              </a:xfrm>
            </p:spPr>
            <p:txBody>
              <a:bodyPr/>
              <a:lstStyle/>
              <a:p>
                <a:r>
                  <a:rPr lang="zh-TW" altLang="en-US" sz="1800" b="0" i="0" u="none" strike="noStrike" baseline="0" dirty="0">
                    <a:latin typeface="NotoSansCJKtc-Regular"/>
                  </a:rPr>
                  <a:t>到期時，</a:t>
                </a:r>
                <a:r>
                  <a:rPr lang="en-US" altLang="zh-TW" sz="1800" b="0" i="0" u="none" strike="noStrike" baseline="0" dirty="0">
                    <a:latin typeface="NotoSansCJKtc-Regular"/>
                  </a:rPr>
                  <a:t>CAT </a:t>
                </a:r>
                <a:r>
                  <a:rPr lang="zh-TW" altLang="en-US" sz="1800" b="0" i="0" u="none" strike="noStrike" baseline="0" dirty="0">
                    <a:latin typeface="NotoSansCJKtc-Regular"/>
                  </a:rPr>
                  <a:t>債券的收益表</a:t>
                </a:r>
                <a:r>
                  <a:rPr lang="zh-TW" altLang="en-US" sz="1800" dirty="0">
                    <a:latin typeface="NotoSansCJKtc-Regular"/>
                  </a:rPr>
                  <a:t>示</a:t>
                </a:r>
                <a:r>
                  <a:rPr lang="zh-TW" altLang="en-US" sz="1800" b="0" i="0" u="none" strike="noStrike" baseline="0" dirty="0">
                    <a:latin typeface="NotoSansCJKtc-Regular"/>
                  </a:rPr>
                  <a:t>為</a:t>
                </a:r>
                <a14:m>
                  <m:oMath xmlns:m="http://schemas.openxmlformats.org/officeDocument/2006/math">
                    <m:sSub>
                      <m:sSubPr>
                        <m:ctrlPr>
                          <a:rPr lang="en-US" altLang="zh-TW" sz="1800" b="0" i="1" u="none" strike="noStrike" baseline="0" smtClean="0">
                            <a:latin typeface="Cambria Math" panose="02040503050406030204" pitchFamily="18" charset="0"/>
                          </a:rPr>
                        </m:ctrlPr>
                      </m:sSubPr>
                      <m:e>
                        <m:r>
                          <a:rPr lang="en-US" altLang="zh-TW" sz="1800" b="0" i="1" u="none" strike="noStrike" baseline="0" smtClean="0">
                            <a:latin typeface="Cambria Math" panose="02040503050406030204" pitchFamily="18" charset="0"/>
                          </a:rPr>
                          <m:t>𝑃𝑂</m:t>
                        </m:r>
                      </m:e>
                      <m:sub>
                        <m:r>
                          <a:rPr lang="en-US" altLang="zh-TW" sz="1800" b="0" i="1" u="none" strike="noStrike" baseline="0" smtClean="0">
                            <a:latin typeface="Cambria Math" panose="02040503050406030204" pitchFamily="18" charset="0"/>
                          </a:rPr>
                          <m:t>𝐶𝐴𝑇</m:t>
                        </m:r>
                        <m:r>
                          <a:rPr lang="en-US" altLang="zh-TW" sz="1800" b="0" i="1" u="none" strike="noStrike" baseline="0" smtClean="0">
                            <a:latin typeface="Cambria Math" panose="02040503050406030204" pitchFamily="18" charset="0"/>
                          </a:rPr>
                          <m:t>,</m:t>
                        </m:r>
                        <m:r>
                          <a:rPr lang="en-US" altLang="zh-TW" sz="1800" b="0" i="1" u="none" strike="noStrike" baseline="0" smtClean="0">
                            <a:latin typeface="Cambria Math" panose="02040503050406030204" pitchFamily="18" charset="0"/>
                          </a:rPr>
                          <m:t>𝑇</m:t>
                        </m:r>
                      </m:sub>
                    </m:sSub>
                  </m:oMath>
                </a14:m>
                <a:r>
                  <a:rPr lang="zh-TW" altLang="en-US" sz="1800" b="0" i="0" u="none" strike="noStrike" baseline="0" dirty="0">
                    <a:latin typeface="NotoSansCJKtc-Regular"/>
                  </a:rPr>
                  <a:t>如下：</a:t>
                </a:r>
                <a:endParaRPr lang="en-US" altLang="zh-TW" sz="1800" b="0" i="0" u="none" strike="noStrike" baseline="0" dirty="0">
                  <a:latin typeface="NotoSansCJKtc-Regular"/>
                </a:endParaRPr>
              </a:p>
              <a:p>
                <a:endParaRPr lang="en-US" altLang="zh-TW" sz="1800" dirty="0">
                  <a:latin typeface="NotoSansCJKtc-Regular"/>
                </a:endParaRPr>
              </a:p>
              <a:p>
                <a:endParaRPr lang="en-US" altLang="zh-TW" sz="1800" dirty="0">
                  <a:latin typeface="NotoSansCJKtc-Regular"/>
                </a:endParaRPr>
              </a:p>
              <a:p>
                <a:endParaRPr lang="en-US" altLang="zh-TW" sz="1800" dirty="0">
                  <a:latin typeface="NotoSansCJKtc-Regular"/>
                </a:endParaRPr>
              </a:p>
              <a:p>
                <a:endParaRPr lang="en-US" altLang="zh-TW" sz="1800" dirty="0">
                  <a:latin typeface="NotoSansCJKtc-Regular"/>
                </a:endParaRPr>
              </a:p>
              <a:p>
                <a:r>
                  <a:rPr lang="zh-TW" altLang="en-US" sz="1800" dirty="0"/>
                  <a:t>其中 </a:t>
                </a:r>
                <a14:m>
                  <m:oMath xmlns:m="http://schemas.openxmlformats.org/officeDocument/2006/math">
                    <m:sSub>
                      <m:sSubPr>
                        <m:ctrlPr>
                          <a:rPr lang="en-US" altLang="zh-TW" sz="1800" i="1" smtClean="0">
                            <a:latin typeface="Cambria Math" panose="02040503050406030204" pitchFamily="18" charset="0"/>
                          </a:rPr>
                        </m:ctrlPr>
                      </m:sSubPr>
                      <m:e>
                        <m:r>
                          <a:rPr lang="en-US" altLang="zh-TW" sz="1800" b="0" i="1" smtClean="0">
                            <a:latin typeface="Cambria Math" panose="02040503050406030204" pitchFamily="18" charset="0"/>
                          </a:rPr>
                          <m:t>𝐶</m:t>
                        </m:r>
                      </m:e>
                      <m:sub>
                        <m:r>
                          <a:rPr lang="en-US" altLang="zh-TW" sz="1800" b="0" i="1" smtClean="0">
                            <a:latin typeface="Cambria Math" panose="02040503050406030204" pitchFamily="18" charset="0"/>
                          </a:rPr>
                          <m:t>𝑇</m:t>
                        </m:r>
                      </m:sub>
                    </m:sSub>
                  </m:oMath>
                </a14:m>
                <a:r>
                  <a:rPr lang="zh-TW" altLang="en-US" sz="1800" dirty="0"/>
                  <a:t>可以是賠償損失或值債券合約中指定的損失指數 </a:t>
                </a:r>
                <a14:m>
                  <m:oMath xmlns:m="http://schemas.openxmlformats.org/officeDocument/2006/math">
                    <m:sSub>
                      <m:sSubPr>
                        <m:ctrlPr>
                          <a:rPr lang="en-US" altLang="zh-TW" sz="1800" i="1" smtClean="0">
                            <a:latin typeface="Cambria Math" panose="02040503050406030204" pitchFamily="18" charset="0"/>
                          </a:rPr>
                        </m:ctrlPr>
                      </m:sSubPr>
                      <m:e>
                        <m:r>
                          <a:rPr lang="en-US" altLang="zh-TW" sz="1800" b="0" i="1" smtClean="0">
                            <a:latin typeface="Cambria Math" panose="02040503050406030204" pitchFamily="18" charset="0"/>
                          </a:rPr>
                          <m:t>𝐶</m:t>
                        </m:r>
                      </m:e>
                      <m:sub>
                        <m:r>
                          <a:rPr lang="en-US" altLang="zh-TW" sz="1800" b="0" i="1" smtClean="0">
                            <a:latin typeface="Cambria Math" panose="02040503050406030204" pitchFamily="18" charset="0"/>
                          </a:rPr>
                          <m:t>𝑖𝑛𝑑𝑒𝑥</m:t>
                        </m:r>
                        <m:r>
                          <a:rPr lang="en-US" altLang="zh-TW" sz="1800" b="0" i="1" smtClean="0">
                            <a:latin typeface="Cambria Math" panose="02040503050406030204" pitchFamily="18" charset="0"/>
                          </a:rPr>
                          <m:t>,</m:t>
                        </m:r>
                        <m:r>
                          <a:rPr lang="en-US" altLang="zh-TW" sz="1800" b="0" i="1" smtClean="0">
                            <a:latin typeface="Cambria Math" panose="02040503050406030204" pitchFamily="18" charset="0"/>
                          </a:rPr>
                          <m:t>𝑇</m:t>
                        </m:r>
                        <m:r>
                          <a:rPr lang="zh-TW" altLang="en-US" sz="1800" b="0" i="1" smtClean="0">
                            <a:latin typeface="Cambria Math" panose="02040503050406030204" pitchFamily="18" charset="0"/>
                          </a:rPr>
                          <m:t>，</m:t>
                        </m:r>
                      </m:sub>
                    </m:sSub>
                  </m:oMath>
                </a14:m>
                <a:r>
                  <a:rPr lang="zh-TW" altLang="en-US" sz="1800" dirty="0"/>
                  <a:t>而</a:t>
                </a:r>
                <a14:m>
                  <m:oMath xmlns:m="http://schemas.openxmlformats.org/officeDocument/2006/math">
                    <m:sSub>
                      <m:sSubPr>
                        <m:ctrlPr>
                          <a:rPr lang="en-US" altLang="zh-TW" sz="1800" i="1" smtClean="0">
                            <a:solidFill>
                              <a:srgbClr val="FF0000"/>
                            </a:solidFill>
                            <a:latin typeface="Cambria Math" panose="02040503050406030204" pitchFamily="18" charset="0"/>
                          </a:rPr>
                        </m:ctrlPr>
                      </m:sSubPr>
                      <m:e>
                        <m:r>
                          <a:rPr lang="en-US" altLang="zh-TW" sz="1800" b="0" i="1" smtClean="0">
                            <a:solidFill>
                              <a:srgbClr val="FF0000"/>
                            </a:solidFill>
                            <a:latin typeface="Cambria Math" panose="02040503050406030204" pitchFamily="18" charset="0"/>
                          </a:rPr>
                          <m:t>𝐹</m:t>
                        </m:r>
                      </m:e>
                      <m:sub>
                        <m:r>
                          <a:rPr lang="en-US" altLang="zh-TW" sz="1800" b="0" i="1" smtClean="0">
                            <a:solidFill>
                              <a:srgbClr val="FF0000"/>
                            </a:solidFill>
                            <a:latin typeface="Cambria Math" panose="02040503050406030204" pitchFamily="18" charset="0"/>
                          </a:rPr>
                          <m:t>𝐶𝑎𝑡</m:t>
                        </m:r>
                      </m:sub>
                    </m:sSub>
                  </m:oMath>
                </a14:m>
                <a:r>
                  <a:rPr lang="zh-TW" altLang="en-US" sz="1800" dirty="0"/>
                  <a:t>是其持有人在損失未達到觸發條件</a:t>
                </a:r>
                <a:r>
                  <a:rPr lang="en-US" altLang="zh-TW" sz="1800" dirty="0"/>
                  <a:t>K</a:t>
                </a:r>
                <a:r>
                  <a:rPr lang="zh-TW" altLang="en-US" sz="1800" dirty="0"/>
                  <a:t>時收到的 </a:t>
                </a:r>
                <a:r>
                  <a:rPr lang="en-US" altLang="zh-TW" sz="1800" dirty="0"/>
                  <a:t>CAT </a:t>
                </a:r>
                <a:r>
                  <a:rPr lang="zh-TW" altLang="en-US" sz="1800" dirty="0"/>
                  <a:t>債券的</a:t>
                </a:r>
                <a:r>
                  <a:rPr lang="zh-TW" altLang="en-US" sz="1800" dirty="0">
                    <a:solidFill>
                      <a:srgbClr val="FF0000"/>
                    </a:solidFill>
                  </a:rPr>
                  <a:t>面額</a:t>
                </a:r>
                <a:r>
                  <a:rPr lang="en-US" altLang="zh-TW" sz="1800" dirty="0"/>
                  <a:t>;</a:t>
                </a:r>
                <a:r>
                  <a:rPr lang="zh-TW" altLang="en-US" sz="1800" dirty="0">
                    <a:latin typeface="PMingLiU" panose="02020500000000000000" pitchFamily="18" charset="-120"/>
                    <a:ea typeface="PMingLiU" panose="02020500000000000000" pitchFamily="18" charset="-120"/>
                  </a:rPr>
                  <a:t>我們令</a:t>
                </a:r>
                <a14:m>
                  <m:oMath xmlns:m="http://schemas.openxmlformats.org/officeDocument/2006/math">
                    <m:r>
                      <a:rPr lang="en-US" altLang="zh-TW" sz="1800" b="0" i="1" smtClean="0">
                        <a:latin typeface="Cambria Math" panose="02040503050406030204" pitchFamily="18" charset="0"/>
                        <a:ea typeface="PMingLiU" panose="02020500000000000000" pitchFamily="18" charset="-120"/>
                      </a:rPr>
                      <m:t>𝐴</m:t>
                    </m:r>
                    <m:r>
                      <a:rPr lang="en-US" altLang="zh-TW" sz="1800" b="0" i="1" smtClean="0">
                        <a:latin typeface="Cambria Math" panose="02040503050406030204" pitchFamily="18" charset="0"/>
                        <a:ea typeface="Cambria Math" panose="02040503050406030204" pitchFamily="18" charset="0"/>
                      </a:rPr>
                      <m:t>≤</m:t>
                    </m:r>
                    <m:r>
                      <a:rPr lang="en-US" altLang="zh-TW" sz="1800" b="0" i="1" smtClean="0">
                        <a:latin typeface="Cambria Math" panose="02040503050406030204" pitchFamily="18" charset="0"/>
                        <a:ea typeface="Cambria Math" panose="02040503050406030204" pitchFamily="18" charset="0"/>
                      </a:rPr>
                      <m:t>𝐾</m:t>
                    </m:r>
                    <m:r>
                      <a:rPr lang="en-US" altLang="zh-TW" sz="1800" b="0" i="1" smtClean="0">
                        <a:latin typeface="Cambria Math" panose="02040503050406030204" pitchFamily="18" charset="0"/>
                        <a:ea typeface="Cambria Math" panose="02040503050406030204" pitchFamily="18" charset="0"/>
                      </a:rPr>
                      <m:t>≤</m:t>
                    </m:r>
                    <m:r>
                      <a:rPr lang="en-US" altLang="zh-TW" sz="1800" b="0" i="1" smtClean="0">
                        <a:latin typeface="Cambria Math" panose="02040503050406030204" pitchFamily="18" charset="0"/>
                        <a:ea typeface="Cambria Math" panose="02040503050406030204" pitchFamily="18" charset="0"/>
                      </a:rPr>
                      <m:t>𝑀</m:t>
                    </m:r>
                  </m:oMath>
                </a14:m>
                <a:r>
                  <a:rPr lang="zh-TW" altLang="en-US" sz="1800" dirty="0">
                    <a:latin typeface="PMingLiU" panose="02020500000000000000" pitchFamily="18" charset="-120"/>
                    <a:ea typeface="PMingLiU" panose="02020500000000000000" pitchFamily="18" charset="-120"/>
                  </a:rPr>
                  <a:t> ，其中</a:t>
                </a:r>
                <a:r>
                  <a:rPr lang="en-US" altLang="zh-TW" sz="1800" dirty="0">
                    <a:latin typeface="PMingLiU" panose="02020500000000000000" pitchFamily="18" charset="-120"/>
                    <a:ea typeface="PMingLiU" panose="02020500000000000000" pitchFamily="18" charset="-120"/>
                  </a:rPr>
                  <a:t>A</a:t>
                </a:r>
                <a:r>
                  <a:rPr lang="zh-TW" altLang="en-US" sz="1800" dirty="0">
                    <a:latin typeface="PMingLiU" panose="02020500000000000000" pitchFamily="18" charset="-120"/>
                    <a:ea typeface="PMingLiU" panose="02020500000000000000" pitchFamily="18" charset="-120"/>
                  </a:rPr>
                  <a:t>和</a:t>
                </a:r>
                <a:r>
                  <a:rPr lang="en-US" altLang="zh-TW" sz="1800" dirty="0">
                    <a:latin typeface="PMingLiU" panose="02020500000000000000" pitchFamily="18" charset="-120"/>
                    <a:ea typeface="PMingLiU" panose="02020500000000000000" pitchFamily="18" charset="-120"/>
                  </a:rPr>
                  <a:t>M </a:t>
                </a:r>
                <a:r>
                  <a:rPr lang="zh-TW" altLang="en-US" sz="1800" dirty="0">
                    <a:latin typeface="PMingLiU" panose="02020500000000000000" pitchFamily="18" charset="-120"/>
                    <a:ea typeface="PMingLiU" panose="02020500000000000000" pitchFamily="18" charset="-120"/>
                  </a:rPr>
                  <a:t>分別為再保險合約中的</a:t>
                </a:r>
                <a:r>
                  <a:rPr lang="en-US" altLang="zh-TW" sz="1800" dirty="0">
                    <a:solidFill>
                      <a:srgbClr val="FF0000"/>
                    </a:solidFill>
                    <a:latin typeface="PMingLiU" panose="02020500000000000000" pitchFamily="18" charset="-120"/>
                    <a:ea typeface="PMingLiU" panose="02020500000000000000" pitchFamily="18" charset="-120"/>
                  </a:rPr>
                  <a:t>attachment point</a:t>
                </a:r>
                <a:r>
                  <a:rPr lang="zh-TW" altLang="en-US" sz="1800" dirty="0">
                    <a:solidFill>
                      <a:srgbClr val="FF0000"/>
                    </a:solidFill>
                    <a:latin typeface="PMingLiU" panose="02020500000000000000" pitchFamily="18" charset="-120"/>
                    <a:ea typeface="PMingLiU" panose="02020500000000000000" pitchFamily="18" charset="-120"/>
                  </a:rPr>
                  <a:t>和</a:t>
                </a:r>
                <a:r>
                  <a:rPr lang="en-US" altLang="zh-TW" sz="1800" dirty="0">
                    <a:solidFill>
                      <a:srgbClr val="FF0000"/>
                    </a:solidFill>
                    <a:latin typeface="PMingLiU" panose="02020500000000000000" pitchFamily="18" charset="-120"/>
                    <a:ea typeface="PMingLiU" panose="02020500000000000000" pitchFamily="18" charset="-120"/>
                  </a:rPr>
                  <a:t>detachment point</a:t>
                </a:r>
                <a:r>
                  <a:rPr lang="zh-TW" altLang="en-US" sz="1800" dirty="0">
                    <a:latin typeface="PMingLiU" panose="02020500000000000000" pitchFamily="18" charset="-120"/>
                    <a:ea typeface="PMingLiU" panose="02020500000000000000" pitchFamily="18" charset="-120"/>
                  </a:rPr>
                  <a:t>，</a:t>
                </a:r>
                <a:r>
                  <a:rPr lang="zh-TW" altLang="en-US" sz="1800" dirty="0"/>
                  <a:t>因為再保險方發行</a:t>
                </a:r>
                <a:r>
                  <a:rPr lang="en-US" altLang="zh-TW" sz="1800" dirty="0"/>
                  <a:t>CAT</a:t>
                </a:r>
                <a:r>
                  <a:rPr lang="zh-TW" altLang="en-US" sz="1800" dirty="0"/>
                  <a:t>債券的目的是</a:t>
                </a:r>
                <a:r>
                  <a:rPr lang="zh-TW" altLang="en-US" sz="1800" dirty="0">
                    <a:solidFill>
                      <a:srgbClr val="FF0000"/>
                    </a:solidFill>
                  </a:rPr>
                  <a:t>消除部分</a:t>
                </a:r>
                <a:r>
                  <a:rPr lang="en-US" altLang="zh-TW" sz="1800" dirty="0">
                    <a:solidFill>
                      <a:srgbClr val="FF0000"/>
                    </a:solidFill>
                  </a:rPr>
                  <a:t>layering exposure</a:t>
                </a:r>
                <a:r>
                  <a:rPr lang="zh-TW" altLang="en-US" sz="1800" dirty="0"/>
                  <a:t>，從而降低違約風險，提高再保險價值</a:t>
                </a:r>
                <a:r>
                  <a:rPr lang="en-US" altLang="zh-TW" sz="1800" dirty="0"/>
                  <a:t>;</a:t>
                </a:r>
                <a14:m>
                  <m:oMath xmlns:m="http://schemas.openxmlformats.org/officeDocument/2006/math">
                    <m:sSub>
                      <m:sSubPr>
                        <m:ctrlPr>
                          <a:rPr lang="en-US" altLang="zh-TW" sz="1800" i="1" smtClean="0">
                            <a:latin typeface="Cambria Math" panose="02040503050406030204" pitchFamily="18" charset="0"/>
                          </a:rPr>
                        </m:ctrlPr>
                      </m:sSubPr>
                      <m:e>
                        <m:r>
                          <a:rPr lang="zh-TW" altLang="en-US" sz="1800" i="1" smtClean="0">
                            <a:latin typeface="Cambria Math" panose="02040503050406030204" pitchFamily="18" charset="0"/>
                          </a:rPr>
                          <m:t>𝛿</m:t>
                        </m:r>
                      </m:e>
                      <m:sub>
                        <m:r>
                          <a:rPr lang="en-US" altLang="zh-TW" sz="1800" b="0" i="1" smtClean="0">
                            <a:latin typeface="Cambria Math" panose="02040503050406030204" pitchFamily="18" charset="0"/>
                          </a:rPr>
                          <m:t>𝑇</m:t>
                        </m:r>
                      </m:sub>
                    </m:sSub>
                    <m:r>
                      <a:rPr lang="zh-TW" altLang="en-US" sz="1800" i="1">
                        <a:latin typeface="Cambria Math" panose="02040503050406030204" pitchFamily="18" charset="0"/>
                      </a:rPr>
                      <m:t>則代表</m:t>
                    </m:r>
                  </m:oMath>
                </a14:m>
                <a:r>
                  <a:rPr lang="zh-TW" altLang="en-US" sz="1800" dirty="0"/>
                  <a:t>當損失觸發條件時債券持有人會放棄的金額</a:t>
                </a:r>
                <a:r>
                  <a:rPr lang="en-US" altLang="zh-TW" sz="1800" dirty="0">
                    <a:latin typeface="PMingLiU" panose="02020500000000000000" pitchFamily="18" charset="-120"/>
                    <a:ea typeface="PMingLiU" panose="02020500000000000000" pitchFamily="18" charset="-120"/>
                  </a:rPr>
                  <a:t>，</a:t>
                </a:r>
                <a:r>
                  <a:rPr lang="zh-TW" altLang="en-US" sz="1800" dirty="0">
                    <a:latin typeface="PMingLiU" panose="02020500000000000000" pitchFamily="18" charset="-120"/>
                    <a:ea typeface="PMingLiU" panose="02020500000000000000" pitchFamily="18" charset="-120"/>
                  </a:rPr>
                  <a:t>也就是債券持有人會收到</a:t>
                </a:r>
                <a14:m>
                  <m:oMath xmlns:m="http://schemas.openxmlformats.org/officeDocument/2006/math">
                    <m:sSub>
                      <m:sSubPr>
                        <m:ctrlPr>
                          <a:rPr lang="en-US" altLang="zh-TW" sz="1800" i="1" smtClean="0">
                            <a:latin typeface="Cambria Math" panose="02040503050406030204" pitchFamily="18" charset="0"/>
                            <a:ea typeface="PMingLiU" panose="02020500000000000000" pitchFamily="18" charset="-120"/>
                          </a:rPr>
                        </m:ctrlPr>
                      </m:sSubPr>
                      <m:e>
                        <m:r>
                          <a:rPr lang="en-US" altLang="zh-TW" sz="1800" b="0" i="1" smtClean="0">
                            <a:latin typeface="Cambria Math" panose="02040503050406030204" pitchFamily="18" charset="0"/>
                            <a:ea typeface="PMingLiU" panose="02020500000000000000" pitchFamily="18" charset="-120"/>
                          </a:rPr>
                          <m:t>𝐹</m:t>
                        </m:r>
                      </m:e>
                      <m:sub>
                        <m:r>
                          <a:rPr lang="en-US" altLang="zh-TW" sz="1800" b="0" i="1" smtClean="0">
                            <a:latin typeface="Cambria Math" panose="02040503050406030204" pitchFamily="18" charset="0"/>
                            <a:ea typeface="PMingLiU" panose="02020500000000000000" pitchFamily="18" charset="-120"/>
                          </a:rPr>
                          <m:t>𝐶𝑎𝑡</m:t>
                        </m:r>
                      </m:sub>
                    </m:sSub>
                    <m:r>
                      <a:rPr lang="en-US" altLang="zh-TW" sz="1800" b="0" i="1" smtClean="0">
                        <a:latin typeface="Cambria Math" panose="02040503050406030204" pitchFamily="18" charset="0"/>
                        <a:ea typeface="PMingLiU" panose="02020500000000000000" pitchFamily="18" charset="-120"/>
                      </a:rPr>
                      <m:t>−</m:t>
                    </m:r>
                    <m:sSub>
                      <m:sSubPr>
                        <m:ctrlPr>
                          <a:rPr lang="en-US" altLang="zh-TW" sz="1800" b="0" i="1" smtClean="0">
                            <a:latin typeface="Cambria Math" panose="02040503050406030204" pitchFamily="18" charset="0"/>
                            <a:ea typeface="PMingLiU" panose="02020500000000000000" pitchFamily="18" charset="-120"/>
                          </a:rPr>
                        </m:ctrlPr>
                      </m:sSubPr>
                      <m:e>
                        <m:r>
                          <a:rPr lang="zh-TW" altLang="en-US" sz="1800" b="0" i="1" smtClean="0">
                            <a:latin typeface="Cambria Math" panose="02040503050406030204" pitchFamily="18" charset="0"/>
                            <a:ea typeface="PMingLiU" panose="02020500000000000000" pitchFamily="18" charset="-120"/>
                          </a:rPr>
                          <m:t>𝛿</m:t>
                        </m:r>
                      </m:e>
                      <m:sub>
                        <m:r>
                          <a:rPr lang="en-US" altLang="zh-TW" sz="1800" b="0" i="1" smtClean="0">
                            <a:latin typeface="Cambria Math" panose="02040503050406030204" pitchFamily="18" charset="0"/>
                            <a:ea typeface="PMingLiU" panose="02020500000000000000" pitchFamily="18" charset="-120"/>
                          </a:rPr>
                          <m:t>𝑇</m:t>
                        </m:r>
                      </m:sub>
                    </m:sSub>
                  </m:oMath>
                </a14:m>
                <a:r>
                  <a:rPr lang="zh-TW" altLang="en-US" sz="1800" dirty="0">
                    <a:latin typeface="PMingLiU" panose="02020500000000000000" pitchFamily="18" charset="-120"/>
                    <a:ea typeface="PMingLiU" panose="02020500000000000000" pitchFamily="18" charset="-120"/>
                  </a:rPr>
                  <a:t>。</a:t>
                </a:r>
                <a:endParaRPr lang="en-US" altLang="zh-TW" sz="1800" dirty="0">
                  <a:latin typeface="PMingLiU" panose="02020500000000000000" pitchFamily="18" charset="-120"/>
                  <a:ea typeface="PMingLiU" panose="02020500000000000000" pitchFamily="18" charset="-120"/>
                </a:endParaRPr>
              </a:p>
              <a:p>
                <a:endParaRPr lang="en-US" altLang="zh-TW" sz="1800" dirty="0">
                  <a:latin typeface="PMingLiU" panose="02020500000000000000" pitchFamily="18" charset="-120"/>
                  <a:ea typeface="PMingLiU" panose="02020500000000000000" pitchFamily="18" charset="-120"/>
                </a:endParaRPr>
              </a:p>
              <a:p>
                <a:r>
                  <a:rPr lang="zh-TW" altLang="en-US" sz="1800" dirty="0">
                    <a:latin typeface="PMingLiU" panose="02020500000000000000" pitchFamily="18" charset="-120"/>
                    <a:ea typeface="PMingLiU" panose="02020500000000000000" pitchFamily="18" charset="-120"/>
                  </a:rPr>
                  <a:t>本文並假設</a:t>
                </a:r>
                <a14:m>
                  <m:oMath xmlns:m="http://schemas.openxmlformats.org/officeDocument/2006/math">
                    <m:sSub>
                      <m:sSubPr>
                        <m:ctrlPr>
                          <a:rPr lang="en-US" altLang="zh-TW" sz="1800" i="1" smtClean="0">
                            <a:latin typeface="Cambria Math" panose="02040503050406030204" pitchFamily="18" charset="0"/>
                            <a:ea typeface="PMingLiU" panose="02020500000000000000" pitchFamily="18" charset="-120"/>
                          </a:rPr>
                        </m:ctrlPr>
                      </m:sSubPr>
                      <m:e>
                        <m:r>
                          <a:rPr lang="zh-TW" altLang="en-US" sz="1800" i="1" smtClean="0">
                            <a:latin typeface="Cambria Math" panose="02040503050406030204" pitchFamily="18" charset="0"/>
                            <a:ea typeface="PMingLiU" panose="02020500000000000000" pitchFamily="18" charset="-120"/>
                          </a:rPr>
                          <m:t>𝛿</m:t>
                        </m:r>
                      </m:e>
                      <m:sub>
                        <m:r>
                          <a:rPr lang="en-US" altLang="zh-TW" sz="1800" b="0" i="1" smtClean="0">
                            <a:latin typeface="Cambria Math" panose="02040503050406030204" pitchFamily="18" charset="0"/>
                            <a:ea typeface="PMingLiU" panose="02020500000000000000" pitchFamily="18" charset="-120"/>
                          </a:rPr>
                          <m:t>𝑇</m:t>
                        </m:r>
                      </m:sub>
                    </m:sSub>
                    <m:r>
                      <a:rPr lang="en-US" altLang="zh-TW" sz="1800" b="0" i="1" smtClean="0">
                        <a:latin typeface="Cambria Math" panose="02040503050406030204" pitchFamily="18" charset="0"/>
                        <a:ea typeface="PMingLiU" panose="02020500000000000000" pitchFamily="18" charset="-120"/>
                      </a:rPr>
                      <m:t>:</m:t>
                    </m:r>
                  </m:oMath>
                </a14:m>
                <a:endParaRPr lang="en-US" altLang="zh-TW" sz="1800" dirty="0">
                  <a:latin typeface="PMingLiU" panose="02020500000000000000" pitchFamily="18" charset="-120"/>
                  <a:ea typeface="PMingLiU" panose="02020500000000000000" pitchFamily="18" charset="-120"/>
                </a:endParaRPr>
              </a:p>
              <a:p>
                <a:endParaRPr lang="en-US" altLang="zh-TW" sz="1800" dirty="0">
                  <a:latin typeface="PMingLiU" panose="02020500000000000000" pitchFamily="18" charset="-120"/>
                  <a:ea typeface="PMingLiU" panose="02020500000000000000" pitchFamily="18" charset="-120"/>
                </a:endParaRPr>
              </a:p>
              <a:p>
                <a:endParaRPr lang="zh-TW" altLang="en-US" sz="1800" dirty="0"/>
              </a:p>
            </p:txBody>
          </p:sp>
        </mc:Choice>
        <mc:Fallback>
          <p:sp>
            <p:nvSpPr>
              <p:cNvPr id="3" name="內容版面配置區 2">
                <a:extLst>
                  <a:ext uri="{FF2B5EF4-FFF2-40B4-BE49-F238E27FC236}">
                    <a16:creationId xmlns:a16="http://schemas.microsoft.com/office/drawing/2014/main" id="{F7A25ED1-D6B7-7D60-4063-665B744F3180}"/>
                  </a:ext>
                </a:extLst>
              </p:cNvPr>
              <p:cNvSpPr>
                <a:spLocks noGrp="1" noRot="1" noChangeAspect="1" noMove="1" noResize="1" noEditPoints="1" noAdjustHandles="1" noChangeArrowheads="1" noChangeShapeType="1" noTextEdit="1"/>
              </p:cNvSpPr>
              <p:nvPr>
                <p:ph idx="1"/>
              </p:nvPr>
            </p:nvSpPr>
            <p:spPr>
              <a:xfrm>
                <a:off x="838200" y="277906"/>
                <a:ext cx="10515600" cy="5899057"/>
              </a:xfrm>
              <a:blipFill>
                <a:blip r:embed="rId2"/>
                <a:stretch>
                  <a:fillRect l="-406" t="-931" r="-464"/>
                </a:stretch>
              </a:blipFill>
            </p:spPr>
            <p:txBody>
              <a:bodyPr/>
              <a:lstStyle/>
              <a:p>
                <a:r>
                  <a:rPr lang="zh-TW" altLang="en-US">
                    <a:noFill/>
                  </a:rPr>
                  <a:t> </a:t>
                </a:r>
              </a:p>
            </p:txBody>
          </p:sp>
        </mc:Fallback>
      </mc:AlternateContent>
      <p:pic>
        <p:nvPicPr>
          <p:cNvPr id="5" name="圖片 4">
            <a:extLst>
              <a:ext uri="{FF2B5EF4-FFF2-40B4-BE49-F238E27FC236}">
                <a16:creationId xmlns:a16="http://schemas.microsoft.com/office/drawing/2014/main" id="{F28916B5-BE3B-3EC9-90C6-A261DD058E6D}"/>
              </a:ext>
            </a:extLst>
          </p:cNvPr>
          <p:cNvPicPr>
            <a:picLocks noChangeAspect="1"/>
          </p:cNvPicPr>
          <p:nvPr/>
        </p:nvPicPr>
        <p:blipFill>
          <a:blip r:embed="rId3"/>
          <a:stretch>
            <a:fillRect/>
          </a:stretch>
        </p:blipFill>
        <p:spPr>
          <a:xfrm>
            <a:off x="2638145" y="891428"/>
            <a:ext cx="4943475" cy="933450"/>
          </a:xfrm>
          <a:prstGeom prst="rect">
            <a:avLst/>
          </a:prstGeom>
        </p:spPr>
      </p:pic>
      <p:pic>
        <p:nvPicPr>
          <p:cNvPr id="7" name="圖片 6">
            <a:extLst>
              <a:ext uri="{FF2B5EF4-FFF2-40B4-BE49-F238E27FC236}">
                <a16:creationId xmlns:a16="http://schemas.microsoft.com/office/drawing/2014/main" id="{E618E633-90B2-7698-7620-36CF93BD241A}"/>
              </a:ext>
            </a:extLst>
          </p:cNvPr>
          <p:cNvPicPr>
            <a:picLocks noChangeAspect="1"/>
          </p:cNvPicPr>
          <p:nvPr/>
        </p:nvPicPr>
        <p:blipFill>
          <a:blip r:embed="rId4"/>
          <a:stretch>
            <a:fillRect/>
          </a:stretch>
        </p:blipFill>
        <p:spPr>
          <a:xfrm>
            <a:off x="2831446" y="4377857"/>
            <a:ext cx="5076825" cy="1114425"/>
          </a:xfrm>
          <a:prstGeom prst="rect">
            <a:avLst/>
          </a:prstGeom>
        </p:spPr>
      </p:pic>
    </p:spTree>
    <p:extLst>
      <p:ext uri="{BB962C8B-B14F-4D97-AF65-F5344CB8AC3E}">
        <p14:creationId xmlns:p14="http://schemas.microsoft.com/office/powerpoint/2010/main" val="2810572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724BF035-81CC-8BB2-C7D8-8A0DFE8CE141}"/>
                  </a:ext>
                </a:extLst>
              </p:cNvPr>
              <p:cNvSpPr>
                <a:spLocks noGrp="1"/>
              </p:cNvSpPr>
              <p:nvPr>
                <p:ph idx="1"/>
              </p:nvPr>
            </p:nvSpPr>
            <p:spPr>
              <a:xfrm>
                <a:off x="838199" y="143436"/>
                <a:ext cx="11219329" cy="6508376"/>
              </a:xfrm>
            </p:spPr>
            <p:txBody>
              <a:bodyPr>
                <a:normAutofit/>
              </a:bodyPr>
              <a:lstStyle/>
              <a:p>
                <a:pPr algn="l"/>
                <a:r>
                  <a:rPr lang="zh-TW" altLang="en-US" sz="1800" b="0" i="0" u="none" strike="noStrike" baseline="0" dirty="0">
                    <a:latin typeface="NotoSansCJKtc-Regular"/>
                  </a:rPr>
                  <a:t>如果 </a:t>
                </a:r>
                <a:r>
                  <a:rPr lang="en-US" altLang="zh-TW" sz="1800" b="0" i="0" u="none" strike="noStrike" baseline="0" dirty="0">
                    <a:latin typeface="NotoSansCJKtc-Regular"/>
                  </a:rPr>
                  <a:t>CAT </a:t>
                </a:r>
                <a:r>
                  <a:rPr lang="zh-TW" altLang="en-US" sz="1800" b="0" i="0" u="none" strike="noStrike" baseline="0" dirty="0">
                    <a:latin typeface="NotoSansCJKtc-Regular"/>
                  </a:rPr>
                  <a:t>債券的</a:t>
                </a:r>
                <a:r>
                  <a:rPr lang="en-US" altLang="zh-TW" sz="1800" b="0" i="0" u="none" strike="noStrike" baseline="0" dirty="0">
                    <a:latin typeface="NotoSansCJKtc-Regular"/>
                  </a:rPr>
                  <a:t>u</a:t>
                </a:r>
                <a:r>
                  <a:rPr lang="en-US" altLang="zh-TW" sz="1800" dirty="0">
                    <a:latin typeface="NotoSansCJKtc-Regular"/>
                  </a:rPr>
                  <a:t>nderlying loss</a:t>
                </a:r>
                <a:r>
                  <a:rPr lang="zh-TW" altLang="en-US" sz="1800" b="0" i="0" u="none" strike="noStrike" baseline="0" dirty="0">
                    <a:latin typeface="NotoSansCJKtc-Regular"/>
                  </a:rPr>
                  <a:t>被設置為</a:t>
                </a:r>
                <a:r>
                  <a:rPr lang="en-US" altLang="zh-TW" sz="1800" dirty="0">
                    <a:latin typeface="NotoSansCJKtc-Regular"/>
                  </a:rPr>
                  <a:t>composite industry loss index</a:t>
                </a:r>
                <a:r>
                  <a:rPr lang="zh-TW" altLang="en-US" sz="1800" b="0" i="0" u="none" strike="noStrike" baseline="0" dirty="0">
                    <a:latin typeface="NotoSansCJKtc-Regular"/>
                  </a:rPr>
                  <a:t>而不是再保險公司的實際損失，則發生基差風險，在這種情況下，</a:t>
                </a:r>
                <a:r>
                  <a:rPr lang="en-US" altLang="zh-TW" sz="1800" b="0" i="0" u="none" strike="noStrike" baseline="0" dirty="0">
                    <a:latin typeface="NotoSansCJKtc-Regular"/>
                  </a:rPr>
                  <a:t>CAT</a:t>
                </a:r>
                <a:r>
                  <a:rPr lang="zh-TW" altLang="en-US" sz="1800" b="0" i="0" u="none" strike="noStrike" baseline="0" dirty="0">
                    <a:latin typeface="NotoSansCJKtc-Regular"/>
                  </a:rPr>
                  <a:t>債券合同的收益保持不變，但 </a:t>
                </a:r>
                <a:r>
                  <a:rPr lang="en-US" altLang="zh-TW" sz="1800" b="0" i="0" u="none" strike="noStrike" baseline="0" dirty="0">
                    <a:latin typeface="NotoSansCJKtc-Regular"/>
                  </a:rPr>
                  <a:t>CAT </a:t>
                </a:r>
                <a:r>
                  <a:rPr lang="zh-TW" altLang="en-US" sz="1800" dirty="0">
                    <a:latin typeface="NotoSansCJKtc-Regular"/>
                  </a:rPr>
                  <a:t>債券減免的部分</a:t>
                </a:r>
                <a:r>
                  <a:rPr lang="zh-TW" altLang="en-US" sz="1800" b="0" i="0" u="none" strike="noStrike" baseline="0" dirty="0">
                    <a:latin typeface="NotoSansCJKtc-Regular"/>
                  </a:rPr>
                  <a:t>為 </a:t>
                </a:r>
                <a14:m>
                  <m:oMath xmlns:m="http://schemas.openxmlformats.org/officeDocument/2006/math">
                    <m:r>
                      <a:rPr lang="zh-TW" altLang="en-US" sz="1800" b="0" i="1" u="none" strike="noStrike" baseline="0" smtClean="0">
                        <a:latin typeface="Cambria Math" panose="02040503050406030204" pitchFamily="18" charset="0"/>
                      </a:rPr>
                      <m:t>𝛿</m:t>
                    </m:r>
                    <m:r>
                      <a:rPr lang="en-US" altLang="zh-TW" sz="1800" i="1">
                        <a:latin typeface="Cambria Math" panose="02040503050406030204" pitchFamily="18" charset="0"/>
                      </a:rPr>
                      <m:t>(</m:t>
                    </m:r>
                    <m:sSub>
                      <m:sSubPr>
                        <m:ctrlPr>
                          <a:rPr lang="en-US" altLang="zh-TW" sz="1800" i="1" smtClean="0">
                            <a:latin typeface="Cambria Math" panose="02040503050406030204" pitchFamily="18" charset="0"/>
                          </a:rPr>
                        </m:ctrlPr>
                      </m:sSubPr>
                      <m:e>
                        <m:r>
                          <a:rPr lang="en-US" altLang="zh-TW" sz="1800" b="0" i="1" smtClean="0">
                            <a:latin typeface="Cambria Math" panose="02040503050406030204" pitchFamily="18" charset="0"/>
                          </a:rPr>
                          <m:t>𝐶</m:t>
                        </m:r>
                      </m:e>
                      <m:sub>
                        <m:r>
                          <a:rPr lang="en-US" altLang="zh-TW" sz="1800" b="0" i="1" smtClean="0">
                            <a:latin typeface="Cambria Math" panose="02040503050406030204" pitchFamily="18" charset="0"/>
                          </a:rPr>
                          <m:t>𝑖𝑛𝑑𝑒𝑥</m:t>
                        </m:r>
                        <m:r>
                          <a:rPr lang="en-US" altLang="zh-TW" sz="1800" b="0" i="1" smtClean="0">
                            <a:latin typeface="Cambria Math" panose="02040503050406030204" pitchFamily="18" charset="0"/>
                          </a:rPr>
                          <m:t>,</m:t>
                        </m:r>
                        <m:r>
                          <a:rPr lang="en-US" altLang="zh-TW" sz="1800" b="0" i="1" smtClean="0">
                            <a:latin typeface="Cambria Math" panose="02040503050406030204" pitchFamily="18" charset="0"/>
                          </a:rPr>
                          <m:t>𝑇</m:t>
                        </m:r>
                      </m:sub>
                    </m:sSub>
                    <m:r>
                      <a:rPr lang="en-US" altLang="zh-TW" sz="1800" b="0" i="1" smtClean="0">
                        <a:latin typeface="Cambria Math" panose="02040503050406030204" pitchFamily="18" charset="0"/>
                      </a:rPr>
                      <m:t>)</m:t>
                    </m:r>
                  </m:oMath>
                </a14:m>
                <a:r>
                  <a:rPr lang="zh-TW" altLang="en-US" sz="1800" b="0" i="0" u="none" strike="noStrike" baseline="0" dirty="0">
                    <a:latin typeface="NotoSansCJKtc-Regular"/>
                  </a:rPr>
                  <a:t>。</a:t>
                </a:r>
                <a:endParaRPr lang="en-US" altLang="zh-TW" sz="1800" b="0" i="0" u="none" strike="noStrike" baseline="0" dirty="0">
                  <a:latin typeface="NotoSansCJKtc-Regular"/>
                </a:endParaRPr>
              </a:p>
              <a:p>
                <a:pPr algn="l"/>
                <a:endParaRPr lang="en-US" altLang="zh-TW" sz="1800" dirty="0">
                  <a:latin typeface="NotoSansCJKtc-Regular"/>
                </a:endParaRPr>
              </a:p>
              <a:p>
                <a:pPr algn="l"/>
                <a:r>
                  <a:rPr lang="zh-TW" altLang="en-US" sz="1800" b="0" i="0" u="none" strike="noStrike" baseline="0" dirty="0">
                    <a:latin typeface="NotoSansCJKtc-Regular"/>
                  </a:rPr>
                  <a:t>在這種情況下，由於</a:t>
                </a:r>
                <a:r>
                  <a:rPr lang="zh-TW" altLang="en-US" sz="1800" b="0" i="0" u="none" strike="noStrike" baseline="0" dirty="0">
                    <a:solidFill>
                      <a:srgbClr val="FF0000"/>
                    </a:solidFill>
                    <a:latin typeface="NotoSansCJKtc-Regular"/>
                  </a:rPr>
                  <a:t>放棄的債務與實際損失不完全相關</a:t>
                </a:r>
                <a:r>
                  <a:rPr lang="zh-TW" altLang="en-US" sz="1800" b="0" i="0" u="none" strike="noStrike" baseline="0" dirty="0">
                    <a:latin typeface="NotoSansCJKtc-Regular"/>
                  </a:rPr>
                  <a:t>，已實現的損失和儲蓄</a:t>
                </a:r>
                <a:r>
                  <a:rPr lang="en-US" altLang="zh-TW" sz="1800" b="0" i="0" u="none" strike="noStrike" baseline="0" dirty="0">
                    <a:latin typeface="NotoSansCJKtc-Regular"/>
                  </a:rPr>
                  <a:t>(saving)</a:t>
                </a:r>
                <a:r>
                  <a:rPr lang="zh-TW" altLang="en-US" sz="1800" b="0" i="0" u="none" strike="noStrike" baseline="0" dirty="0">
                    <a:latin typeface="NotoSansCJKtc-Regular"/>
                  </a:rPr>
                  <a:t>可能不匹配，因此可能會影響再保險</a:t>
                </a:r>
                <a:r>
                  <a:rPr lang="zh-TW" altLang="en-US" sz="1800" dirty="0">
                    <a:latin typeface="NotoSansCJKtc-Regular"/>
                  </a:rPr>
                  <a:t>人</a:t>
                </a:r>
                <a:r>
                  <a:rPr lang="zh-TW" altLang="en-US" sz="1800" b="0" i="0" u="none" strike="noStrike" baseline="0" dirty="0">
                    <a:latin typeface="NotoSansCJKtc-Regular"/>
                  </a:rPr>
                  <a:t>的破產，從而影響再保險合同的價值， 使其跟無基差風險的債券的價值不同。</a:t>
                </a:r>
                <a:endParaRPr lang="en-US" altLang="zh-TW" sz="1800" b="0" i="0" u="none" strike="noStrike" baseline="0" dirty="0">
                  <a:latin typeface="NotoSansCJKtc-Regular"/>
                </a:endParaRPr>
              </a:p>
              <a:p>
                <a:pPr algn="l"/>
                <a:endParaRPr lang="en-US" altLang="zh-TW" sz="1800" dirty="0">
                  <a:latin typeface="NotoSansCJKtc-Regular"/>
                </a:endParaRPr>
              </a:p>
              <a:p>
                <a:pPr algn="l"/>
                <a:r>
                  <a:rPr lang="zh-TW" altLang="en-US" sz="1800" dirty="0"/>
                  <a:t>令</a:t>
                </a:r>
                <a:r>
                  <a:rPr lang="en-US" altLang="zh-TW" sz="1800" dirty="0"/>
                  <a:t>regular default-free </a:t>
                </a:r>
                <a:r>
                  <a:rPr lang="zh-TW" altLang="en-US" sz="1800" dirty="0"/>
                  <a:t>的債券其</a:t>
                </a:r>
                <a:r>
                  <a:rPr lang="en-US" altLang="zh-TW" sz="1800" dirty="0"/>
                  <a:t>payoff</a:t>
                </a:r>
                <a:r>
                  <a:rPr lang="zh-TW" altLang="en-US" sz="1800" b="0" i="0" u="none" strike="noStrike" baseline="0" dirty="0">
                    <a:latin typeface="NotoSansCJKtc-Regular"/>
                  </a:rPr>
                  <a:t> ，</a:t>
                </a:r>
                <a14:m>
                  <m:oMath xmlns:m="http://schemas.openxmlformats.org/officeDocument/2006/math">
                    <m:sSub>
                      <m:sSubPr>
                        <m:ctrlPr>
                          <a:rPr lang="en-US" altLang="zh-TW" sz="1800" b="0" i="1" u="none" strike="noStrike" baseline="0" smtClean="0">
                            <a:latin typeface="Cambria Math" panose="02040503050406030204" pitchFamily="18" charset="0"/>
                          </a:rPr>
                        </m:ctrlPr>
                      </m:sSubPr>
                      <m:e>
                        <m:r>
                          <a:rPr lang="en-US" altLang="zh-TW" sz="1800" b="0" i="1" u="none" strike="noStrike" baseline="0" smtClean="0">
                            <a:latin typeface="Cambria Math" panose="02040503050406030204" pitchFamily="18" charset="0"/>
                          </a:rPr>
                          <m:t>𝑃𝑂</m:t>
                        </m:r>
                      </m:e>
                      <m:sub>
                        <m:r>
                          <a:rPr lang="en-US" altLang="zh-TW" sz="1800" b="0" i="1" u="none" strike="noStrike" baseline="0" smtClean="0">
                            <a:latin typeface="Cambria Math" panose="02040503050406030204" pitchFamily="18" charset="0"/>
                          </a:rPr>
                          <m:t>𝐵</m:t>
                        </m:r>
                        <m:r>
                          <a:rPr lang="en-US" altLang="zh-TW" sz="1800" b="0" i="1" u="none" strike="noStrike" baseline="0" smtClean="0">
                            <a:latin typeface="Cambria Math" panose="02040503050406030204" pitchFamily="18" charset="0"/>
                          </a:rPr>
                          <m:t>,</m:t>
                        </m:r>
                        <m:r>
                          <a:rPr lang="en-US" altLang="zh-TW" sz="1800" b="0" i="1" u="none" strike="noStrike" baseline="0" smtClean="0">
                            <a:latin typeface="Cambria Math" panose="02040503050406030204" pitchFamily="18" charset="0"/>
                          </a:rPr>
                          <m:t>𝑇</m:t>
                        </m:r>
                      </m:sub>
                    </m:sSub>
                  </m:oMath>
                </a14:m>
                <a:r>
                  <a:rPr lang="zh-TW" altLang="en-US" sz="1800" dirty="0"/>
                  <a:t>為</a:t>
                </a:r>
                <a:r>
                  <a:rPr lang="en-US" altLang="zh-TW" sz="1800" dirty="0"/>
                  <a:t>:</a:t>
                </a:r>
              </a:p>
              <a:p>
                <a:pPr marL="0" indent="0" algn="l">
                  <a:buNone/>
                </a:pPr>
                <a:endParaRPr lang="en-US" altLang="zh-TW" sz="1800" dirty="0"/>
              </a:p>
              <a:p>
                <a:pPr algn="l"/>
                <a:r>
                  <a:rPr lang="zh-TW" altLang="en-US" sz="1800" dirty="0"/>
                  <a:t>那發行</a:t>
                </a:r>
                <a:r>
                  <a:rPr lang="en-US" altLang="zh-TW" sz="1800" dirty="0"/>
                  <a:t>Cat </a:t>
                </a:r>
                <a:r>
                  <a:rPr lang="zh-TW" altLang="en-US" sz="1800" dirty="0"/>
                  <a:t>債券的成本</a:t>
                </a:r>
                <a14:m>
                  <m:oMath xmlns:m="http://schemas.openxmlformats.org/officeDocument/2006/math">
                    <m:sSub>
                      <m:sSubPr>
                        <m:ctrlPr>
                          <a:rPr lang="zh-TW" altLang="en-US" sz="1800" i="1" smtClean="0">
                            <a:solidFill>
                              <a:srgbClr val="836967"/>
                            </a:solidFill>
                            <a:latin typeface="Cambria Math" panose="02040503050406030204" pitchFamily="18" charset="0"/>
                          </a:rPr>
                        </m:ctrlPr>
                      </m:sSubPr>
                      <m:e>
                        <m:r>
                          <m:rPr>
                            <m:sty m:val="p"/>
                          </m:rPr>
                          <a:rPr lang="zh-TW" altLang="en-US" sz="1800" i="1" smtClean="0">
                            <a:latin typeface="Cambria Math" panose="02040503050406030204" pitchFamily="18" charset="0"/>
                          </a:rPr>
                          <m:t>Δ</m:t>
                        </m:r>
                      </m:e>
                      <m:sub>
                        <m:r>
                          <a:rPr lang="zh-TW" altLang="en-US" sz="1800" i="1" smtClean="0">
                            <a:latin typeface="Cambria Math" panose="02040503050406030204" pitchFamily="18" charset="0"/>
                          </a:rPr>
                          <m:t>0</m:t>
                        </m:r>
                      </m:sub>
                    </m:sSub>
                  </m:oMath>
                </a14:m>
                <a:r>
                  <a:rPr lang="zh-TW" altLang="en-US" sz="1800" dirty="0"/>
                  <a:t>則可以在風險中立測度下根據</a:t>
                </a:r>
                <a:r>
                  <a:rPr lang="en-US" altLang="zh-TW" sz="1800" dirty="0"/>
                  <a:t>martingale</a:t>
                </a:r>
                <a:r>
                  <a:rPr lang="zh-TW" altLang="en-US" sz="1800" dirty="0"/>
                  <a:t>的性質求出</a:t>
                </a:r>
                <a:r>
                  <a:rPr lang="en-US" altLang="zh-TW" sz="1800" dirty="0"/>
                  <a:t>:</a:t>
                </a:r>
              </a:p>
              <a:p>
                <a:pPr marL="0" indent="0" algn="l">
                  <a:buNone/>
                </a:pPr>
                <a:endParaRPr lang="en-US" altLang="zh-TW" sz="1800" dirty="0"/>
              </a:p>
              <a:p>
                <a:pPr algn="l"/>
                <a:r>
                  <a:rPr lang="zh-TW" altLang="en-US" sz="1800" dirty="0"/>
                  <a:t>其中</a:t>
                </a:r>
                <a14:m>
                  <m:oMath xmlns:m="http://schemas.openxmlformats.org/officeDocument/2006/math">
                    <m:sSub>
                      <m:sSubPr>
                        <m:ctrlPr>
                          <a:rPr lang="zh-TW" altLang="en-US" sz="1800" i="1" smtClean="0">
                            <a:solidFill>
                              <a:srgbClr val="FF0000"/>
                            </a:solidFill>
                            <a:latin typeface="Cambria Math" panose="02040503050406030204" pitchFamily="18" charset="0"/>
                          </a:rPr>
                        </m:ctrlPr>
                      </m:sSubPr>
                      <m:e>
                        <m:r>
                          <m:rPr>
                            <m:sty m:val="p"/>
                          </m:rPr>
                          <a:rPr lang="zh-TW" altLang="en-US" sz="1800" i="1" smtClean="0">
                            <a:solidFill>
                              <a:srgbClr val="FF0000"/>
                            </a:solidFill>
                            <a:latin typeface="Cambria Math" panose="02040503050406030204" pitchFamily="18" charset="0"/>
                          </a:rPr>
                          <m:t>Δ</m:t>
                        </m:r>
                      </m:e>
                      <m:sub>
                        <m:r>
                          <a:rPr lang="zh-TW" altLang="en-US" sz="1800" i="1" smtClean="0">
                            <a:solidFill>
                              <a:srgbClr val="FF0000"/>
                            </a:solidFill>
                            <a:latin typeface="Cambria Math" panose="02040503050406030204" pitchFamily="18" charset="0"/>
                          </a:rPr>
                          <m:t>0</m:t>
                        </m:r>
                      </m:sub>
                    </m:sSub>
                  </m:oMath>
                </a14:m>
                <a:r>
                  <a:rPr lang="zh-TW" altLang="en-US" sz="1800" dirty="0">
                    <a:solidFill>
                      <a:srgbClr val="FF0000"/>
                    </a:solidFill>
                  </a:rPr>
                  <a:t>實質上代表</a:t>
                </a:r>
                <a:r>
                  <a:rPr lang="en-US" altLang="zh-TW" sz="1800" dirty="0">
                    <a:solidFill>
                      <a:srgbClr val="FF0000"/>
                    </a:solidFill>
                  </a:rPr>
                  <a:t>Cat </a:t>
                </a:r>
                <a:r>
                  <a:rPr lang="zh-TW" altLang="en-US" sz="1800" dirty="0">
                    <a:solidFill>
                      <a:srgbClr val="FF0000"/>
                    </a:solidFill>
                  </a:rPr>
                  <a:t>債券合約中嵌入的</a:t>
                </a:r>
                <a:r>
                  <a:rPr lang="en-US" altLang="zh-TW" sz="1800" dirty="0">
                    <a:solidFill>
                      <a:srgbClr val="FF0000"/>
                    </a:solidFill>
                  </a:rPr>
                  <a:t>Cat </a:t>
                </a:r>
                <a:r>
                  <a:rPr lang="zh-TW" altLang="en-US" sz="1800" dirty="0">
                    <a:solidFill>
                      <a:srgbClr val="FF0000"/>
                    </a:solidFill>
                  </a:rPr>
                  <a:t>選擇權利差</a:t>
                </a:r>
                <a:endParaRPr lang="en-US" altLang="zh-TW" sz="1800" dirty="0">
                  <a:solidFill>
                    <a:srgbClr val="FF0000"/>
                  </a:solidFill>
                </a:endParaRPr>
              </a:p>
              <a:p>
                <a:pPr algn="l"/>
                <a:endParaRPr lang="en-US" altLang="zh-TW" sz="1800" dirty="0"/>
              </a:p>
              <a:p>
                <a:pPr algn="l"/>
                <a:endParaRPr lang="en-US" altLang="zh-TW" sz="1800" dirty="0"/>
              </a:p>
              <a:p>
                <a:pPr algn="l"/>
                <a:endParaRPr lang="en-US" altLang="zh-TW" sz="1800" dirty="0"/>
              </a:p>
              <a:p>
                <a:r>
                  <a:rPr lang="zh-TW" altLang="en-US" sz="1800" dirty="0"/>
                  <a:t>在考慮加價</a:t>
                </a:r>
                <a:r>
                  <a:rPr lang="en-US" altLang="zh-TW" sz="1800" dirty="0"/>
                  <a:t>(markup)</a:t>
                </a:r>
                <a:r>
                  <a:rPr lang="zh-TW" altLang="en-US" sz="1800" dirty="0"/>
                  <a:t>後</a:t>
                </a:r>
                <a:r>
                  <a:rPr lang="en-US" altLang="zh-TW" sz="1800" dirty="0"/>
                  <a:t>,</a:t>
                </a:r>
                <a:r>
                  <a:rPr lang="zh-TW" altLang="en-US" sz="1800" dirty="0"/>
                  <a:t>本文令發行</a:t>
                </a:r>
                <a:r>
                  <a:rPr lang="en-US" altLang="zh-TW" sz="1800" dirty="0"/>
                  <a:t>Cat bond </a:t>
                </a:r>
                <a:r>
                  <a:rPr lang="zh-TW" altLang="en-US" sz="1800" dirty="0"/>
                  <a:t>的成本為</a:t>
                </a:r>
                <a:r>
                  <a:rPr lang="en-US" altLang="zh-TW" sz="1800" dirty="0"/>
                  <a:t>(1+d)</a:t>
                </a:r>
                <a:r>
                  <a:rPr lang="zh-TW" altLang="en-US" sz="1800" dirty="0">
                    <a:solidFill>
                      <a:srgbClr val="836967"/>
                    </a:solidFill>
                  </a:rPr>
                  <a:t> </a:t>
                </a:r>
                <a14:m>
                  <m:oMath xmlns:m="http://schemas.openxmlformats.org/officeDocument/2006/math">
                    <m:sSub>
                      <m:sSubPr>
                        <m:ctrlPr>
                          <a:rPr lang="zh-TW" altLang="en-US" sz="1800" i="1" smtClean="0">
                            <a:solidFill>
                              <a:srgbClr val="836967"/>
                            </a:solidFill>
                            <a:latin typeface="Cambria Math" panose="02040503050406030204" pitchFamily="18" charset="0"/>
                          </a:rPr>
                        </m:ctrlPr>
                      </m:sSubPr>
                      <m:e>
                        <m:r>
                          <m:rPr>
                            <m:sty m:val="p"/>
                          </m:rPr>
                          <a:rPr lang="zh-TW" altLang="en-US" sz="1800" i="1" smtClean="0">
                            <a:latin typeface="Cambria Math" panose="02040503050406030204" pitchFamily="18" charset="0"/>
                          </a:rPr>
                          <m:t>Δ</m:t>
                        </m:r>
                      </m:e>
                      <m:sub>
                        <m:r>
                          <a:rPr lang="zh-TW" altLang="en-US" sz="1800" i="1" smtClean="0">
                            <a:latin typeface="Cambria Math" panose="02040503050406030204" pitchFamily="18" charset="0"/>
                          </a:rPr>
                          <m:t>0</m:t>
                        </m:r>
                      </m:sub>
                    </m:sSub>
                  </m:oMath>
                </a14:m>
                <a:r>
                  <a:rPr lang="en-US" altLang="zh-TW" sz="1800" dirty="0"/>
                  <a:t>,</a:t>
                </a:r>
                <a:r>
                  <a:rPr lang="zh-TW" altLang="en-US" sz="1800" dirty="0"/>
                  <a:t>其中</a:t>
                </a:r>
                <a:r>
                  <a:rPr lang="en-US" altLang="zh-TW" sz="1800" dirty="0"/>
                  <a:t>d</a:t>
                </a:r>
                <a:r>
                  <a:rPr lang="zh-TW" altLang="en-US" sz="1800" dirty="0"/>
                  <a:t>為加價的部分</a:t>
                </a:r>
                <a:r>
                  <a:rPr lang="en-US" altLang="zh-TW" sz="1800" dirty="0"/>
                  <a:t>;</a:t>
                </a:r>
                <a:r>
                  <a:rPr lang="zh-TW" altLang="en-US" sz="1900" dirty="0"/>
                  <a:t>正如我們在兩步定價方法中所解釋的，</a:t>
                </a:r>
                <a:r>
                  <a:rPr lang="zh-TW" altLang="en-US" sz="1900" dirty="0">
                    <a:solidFill>
                      <a:srgbClr val="FF0000"/>
                    </a:solidFill>
                  </a:rPr>
                  <a:t>建模因子的定價計入</a:t>
                </a:r>
                <a14:m>
                  <m:oMath xmlns:m="http://schemas.openxmlformats.org/officeDocument/2006/math">
                    <m:sSub>
                      <m:sSubPr>
                        <m:ctrlPr>
                          <a:rPr lang="zh-TW" altLang="en-US" sz="1800" i="1" smtClean="0">
                            <a:solidFill>
                              <a:srgbClr val="FF0000"/>
                            </a:solidFill>
                            <a:latin typeface="Cambria Math" panose="02040503050406030204" pitchFamily="18" charset="0"/>
                          </a:rPr>
                        </m:ctrlPr>
                      </m:sSubPr>
                      <m:e>
                        <m:r>
                          <m:rPr>
                            <m:sty m:val="p"/>
                          </m:rPr>
                          <a:rPr lang="zh-TW" altLang="en-US" sz="1800" i="1" smtClean="0">
                            <a:solidFill>
                              <a:srgbClr val="FF0000"/>
                            </a:solidFill>
                            <a:latin typeface="Cambria Math" panose="02040503050406030204" pitchFamily="18" charset="0"/>
                          </a:rPr>
                          <m:t>Δ</m:t>
                        </m:r>
                      </m:e>
                      <m:sub>
                        <m:r>
                          <a:rPr lang="zh-TW" altLang="en-US" sz="1800" i="1" smtClean="0">
                            <a:solidFill>
                              <a:srgbClr val="FF0000"/>
                            </a:solidFill>
                            <a:latin typeface="Cambria Math" panose="02040503050406030204" pitchFamily="18" charset="0"/>
                          </a:rPr>
                          <m:t>0</m:t>
                        </m:r>
                      </m:sub>
                    </m:sSub>
                  </m:oMath>
                </a14:m>
                <a:r>
                  <a:rPr lang="zh-TW" altLang="en-US" sz="1900" dirty="0"/>
                  <a:t>，而</a:t>
                </a:r>
                <a:r>
                  <a:rPr lang="zh-TW" altLang="en-US" sz="1900" dirty="0">
                    <a:solidFill>
                      <a:srgbClr val="FF0000"/>
                    </a:solidFill>
                  </a:rPr>
                  <a:t>發行人評級等非建模因素被計入</a:t>
                </a:r>
                <a:r>
                  <a:rPr lang="en-US" altLang="zh-TW" sz="1900" dirty="0">
                    <a:solidFill>
                      <a:srgbClr val="FF0000"/>
                    </a:solidFill>
                  </a:rPr>
                  <a:t>d </a:t>
                </a:r>
                <a:r>
                  <a:rPr lang="en-US" altLang="zh-TW" sz="1900" dirty="0"/>
                  <a:t>,</a:t>
                </a:r>
                <a:r>
                  <a:rPr lang="zh-TW" altLang="en-US" sz="1900" dirty="0"/>
                  <a:t>如</a:t>
                </a:r>
                <a:r>
                  <a:rPr lang="en-US" altLang="zh-TW" sz="1900" dirty="0"/>
                  <a:t>Braun(2016)</a:t>
                </a:r>
                <a:r>
                  <a:rPr lang="zh-TW" altLang="en-US" sz="1900" dirty="0"/>
                  <a:t>所示。</a:t>
                </a:r>
                <a:endParaRPr lang="en-US" altLang="zh-TW" sz="1900" dirty="0"/>
              </a:p>
              <a:p>
                <a:pPr algn="l"/>
                <a:endParaRPr lang="en-US" altLang="zh-TW" sz="1800" dirty="0"/>
              </a:p>
              <a:p>
                <a:pPr algn="l"/>
                <a:endParaRPr lang="en-US" altLang="zh-TW" sz="1800" dirty="0"/>
              </a:p>
              <a:p>
                <a:pPr algn="l"/>
                <a:endParaRPr lang="en-US" altLang="zh-TW" sz="1800" dirty="0"/>
              </a:p>
              <a:p>
                <a:pPr algn="l"/>
                <a:endParaRPr lang="en-US" altLang="zh-TW" sz="1800" dirty="0"/>
              </a:p>
              <a:p>
                <a:pPr algn="l"/>
                <a:endParaRPr lang="zh-TW" altLang="en-US" dirty="0"/>
              </a:p>
            </p:txBody>
          </p:sp>
        </mc:Choice>
        <mc:Fallback>
          <p:sp>
            <p:nvSpPr>
              <p:cNvPr id="3" name="內容版面配置區 2">
                <a:extLst>
                  <a:ext uri="{FF2B5EF4-FFF2-40B4-BE49-F238E27FC236}">
                    <a16:creationId xmlns:a16="http://schemas.microsoft.com/office/drawing/2014/main" id="{724BF035-81CC-8BB2-C7D8-8A0DFE8CE141}"/>
                  </a:ext>
                </a:extLst>
              </p:cNvPr>
              <p:cNvSpPr>
                <a:spLocks noGrp="1" noRot="1" noChangeAspect="1" noMove="1" noResize="1" noEditPoints="1" noAdjustHandles="1" noChangeArrowheads="1" noChangeShapeType="1" noTextEdit="1"/>
              </p:cNvSpPr>
              <p:nvPr>
                <p:ph idx="1"/>
              </p:nvPr>
            </p:nvSpPr>
            <p:spPr>
              <a:xfrm>
                <a:off x="838199" y="143436"/>
                <a:ext cx="11219329" cy="6508376"/>
              </a:xfrm>
              <a:blipFill>
                <a:blip r:embed="rId2"/>
                <a:stretch>
                  <a:fillRect l="-326" t="-937" r="-380"/>
                </a:stretch>
              </a:blipFill>
            </p:spPr>
            <p:txBody>
              <a:bodyPr/>
              <a:lstStyle/>
              <a:p>
                <a:r>
                  <a:rPr lang="zh-TW" altLang="en-US">
                    <a:noFill/>
                  </a:rPr>
                  <a:t> </a:t>
                </a:r>
              </a:p>
            </p:txBody>
          </p:sp>
        </mc:Fallback>
      </mc:AlternateContent>
      <p:pic>
        <p:nvPicPr>
          <p:cNvPr id="5" name="圖片 4">
            <a:extLst>
              <a:ext uri="{FF2B5EF4-FFF2-40B4-BE49-F238E27FC236}">
                <a16:creationId xmlns:a16="http://schemas.microsoft.com/office/drawing/2014/main" id="{6754E7D0-39C2-AF49-E951-2A38C19910A8}"/>
              </a:ext>
            </a:extLst>
          </p:cNvPr>
          <p:cNvPicPr>
            <a:picLocks noChangeAspect="1"/>
          </p:cNvPicPr>
          <p:nvPr/>
        </p:nvPicPr>
        <p:blipFill>
          <a:blip r:embed="rId3"/>
          <a:stretch>
            <a:fillRect/>
          </a:stretch>
        </p:blipFill>
        <p:spPr>
          <a:xfrm>
            <a:off x="5844988" y="2079930"/>
            <a:ext cx="1790700" cy="542925"/>
          </a:xfrm>
          <a:prstGeom prst="rect">
            <a:avLst/>
          </a:prstGeom>
        </p:spPr>
      </p:pic>
      <p:pic>
        <p:nvPicPr>
          <p:cNvPr id="7" name="圖片 6">
            <a:extLst>
              <a:ext uri="{FF2B5EF4-FFF2-40B4-BE49-F238E27FC236}">
                <a16:creationId xmlns:a16="http://schemas.microsoft.com/office/drawing/2014/main" id="{E72D64EC-4E52-2D7A-BD8D-3AF46E996880}"/>
              </a:ext>
            </a:extLst>
          </p:cNvPr>
          <p:cNvPicPr>
            <a:picLocks noChangeAspect="1"/>
          </p:cNvPicPr>
          <p:nvPr/>
        </p:nvPicPr>
        <p:blipFill>
          <a:blip r:embed="rId4"/>
          <a:stretch>
            <a:fillRect/>
          </a:stretch>
        </p:blipFill>
        <p:spPr>
          <a:xfrm>
            <a:off x="2180942" y="4055527"/>
            <a:ext cx="6900305" cy="997205"/>
          </a:xfrm>
          <a:prstGeom prst="rect">
            <a:avLst/>
          </a:prstGeom>
        </p:spPr>
      </p:pic>
    </p:spTree>
    <p:extLst>
      <p:ext uri="{BB962C8B-B14F-4D97-AF65-F5344CB8AC3E}">
        <p14:creationId xmlns:p14="http://schemas.microsoft.com/office/powerpoint/2010/main" val="3513327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20E6C668-35AF-9436-B8C2-99D725D5E5C5}"/>
                  </a:ext>
                </a:extLst>
              </p:cNvPr>
              <p:cNvSpPr>
                <a:spLocks noGrp="1"/>
              </p:cNvSpPr>
              <p:nvPr>
                <p:ph idx="1"/>
              </p:nvPr>
            </p:nvSpPr>
            <p:spPr>
              <a:xfrm>
                <a:off x="838200" y="179294"/>
                <a:ext cx="10515600" cy="6535271"/>
              </a:xfrm>
            </p:spPr>
            <p:txBody>
              <a:bodyPr>
                <a:normAutofit/>
              </a:bodyPr>
              <a:lstStyle/>
              <a:p>
                <a:pPr algn="l"/>
                <a:r>
                  <a:rPr lang="zh-TW" altLang="en-US" sz="1800" b="0" i="0" u="none" strike="noStrike" baseline="0" dirty="0">
                    <a:latin typeface="NotoSansCJKtc-Regular"/>
                  </a:rPr>
                  <a:t>由於發行</a:t>
                </a:r>
                <a:r>
                  <a:rPr lang="en-US" altLang="zh-TW" sz="1800" b="0" i="0" u="none" strike="noStrike" baseline="0" dirty="0">
                    <a:latin typeface="NotoSansCJKtc-Regular"/>
                  </a:rPr>
                  <a:t>CAT </a:t>
                </a:r>
                <a:r>
                  <a:rPr lang="zh-TW" altLang="en-US" sz="1800" b="0" i="0" u="none" strike="noStrike" baseline="0" dirty="0">
                    <a:latin typeface="NotoSansCJKtc-Regular"/>
                  </a:rPr>
                  <a:t>債券作為對沖工具，降低了傳統再保險合同的違約</a:t>
                </a:r>
                <a:r>
                  <a:rPr lang="zh-TW" altLang="en-US" sz="1800" dirty="0">
                    <a:latin typeface="NotoSansCJKtc-Regular"/>
                  </a:rPr>
                  <a:t>機</a:t>
                </a:r>
                <a:r>
                  <a:rPr lang="zh-TW" altLang="en-US" sz="1800" b="0" i="0" u="none" strike="noStrike" baseline="0" dirty="0">
                    <a:latin typeface="NotoSansCJKtc-Regular"/>
                  </a:rPr>
                  <a:t>率，因此再保險人對保險方的未來的</a:t>
                </a:r>
                <a:r>
                  <a:rPr lang="en-US" altLang="zh-TW" sz="1800" b="0" i="0" u="none" strike="noStrike" baseline="0" dirty="0">
                    <a:latin typeface="NotoSansCJKtc-Regular"/>
                  </a:rPr>
                  <a:t>payoff</a:t>
                </a:r>
                <a:r>
                  <a:rPr lang="zh-TW" altLang="en-US" sz="1800" b="0" i="0" u="none" strike="noStrike" baseline="0" dirty="0">
                    <a:latin typeface="NotoSansCJKtc-Regular"/>
                  </a:rPr>
                  <a:t>可以指定為：</a:t>
                </a:r>
                <a:endParaRPr lang="en-US" altLang="zh-TW" sz="1800" b="0" i="0" u="none" strike="noStrike" baseline="0" dirty="0">
                  <a:latin typeface="NotoSansCJKtc-Regular"/>
                </a:endParaRPr>
              </a:p>
              <a:p>
                <a:pPr algn="l"/>
                <a:endParaRPr lang="en-US" altLang="zh-TW" sz="1800" dirty="0">
                  <a:latin typeface="NotoSansCJKtc-Regular"/>
                </a:endParaRPr>
              </a:p>
              <a:p>
                <a:pPr algn="l"/>
                <a:endParaRPr lang="en-US" altLang="zh-TW" sz="1800" b="0" i="0" u="none" strike="noStrike" baseline="0" dirty="0">
                  <a:latin typeface="NotoSansCJKtc-Regular"/>
                </a:endParaRPr>
              </a:p>
              <a:p>
                <a:pPr algn="l"/>
                <a:endParaRPr lang="en-US" altLang="zh-TW" sz="1800" dirty="0">
                  <a:latin typeface="NotoSansCJKtc-Regular"/>
                </a:endParaRPr>
              </a:p>
              <a:p>
                <a:pPr algn="l"/>
                <a:endParaRPr lang="en-US" altLang="zh-TW" sz="1800" b="0" i="0" u="none" strike="noStrike" baseline="0" dirty="0">
                  <a:latin typeface="NotoSansCJKtc-Regular"/>
                </a:endParaRPr>
              </a:p>
              <a:p>
                <a:pPr algn="l"/>
                <a:endParaRPr lang="en-US" altLang="zh-TW" sz="1800" dirty="0">
                  <a:latin typeface="NotoSansCJKtc-Regular"/>
                </a:endParaRPr>
              </a:p>
              <a:p>
                <a:pPr algn="l"/>
                <a:endParaRPr lang="en-US" altLang="zh-TW" sz="1800" b="0" i="0" u="none" strike="noStrike" baseline="0" dirty="0">
                  <a:latin typeface="NotoSansCJKtc-Regular"/>
                </a:endParaRPr>
              </a:p>
              <a:p>
                <a:pPr algn="l"/>
                <a:endParaRPr lang="en-US" altLang="zh-TW" sz="1800" dirty="0">
                  <a:latin typeface="NotoSansCJKtc-Regular"/>
                </a:endParaRPr>
              </a:p>
              <a:p>
                <a:pPr algn="l"/>
                <a:endParaRPr lang="en-US" altLang="zh-TW" sz="1800" b="0" i="0" u="none" strike="noStrike" baseline="0" dirty="0">
                  <a:latin typeface="NotoSansCJKtc-Regular"/>
                </a:endParaRPr>
              </a:p>
              <a:p>
                <a:pPr algn="l"/>
                <a:endParaRPr lang="en-US" altLang="zh-TW" sz="1800" dirty="0">
                  <a:latin typeface="NotoSansCJKtc-Regular"/>
                </a:endParaRPr>
              </a:p>
              <a:p>
                <a:pPr algn="l"/>
                <a:endParaRPr lang="en-US" altLang="zh-TW" sz="1800" b="0" i="0" u="none" strike="noStrike" baseline="0" dirty="0">
                  <a:latin typeface="NotoSansCJKtc-Regular"/>
                </a:endParaRPr>
              </a:p>
              <a:p>
                <a:pPr algn="l"/>
                <a:endParaRPr lang="en-US" altLang="zh-TW" sz="1800" dirty="0">
                  <a:latin typeface="NotoSansCJKtc-Regular"/>
                </a:endParaRPr>
              </a:p>
              <a:p>
                <a:pPr algn="l"/>
                <a:r>
                  <a:rPr lang="zh-TW" altLang="en-US" sz="1800" dirty="0">
                    <a:latin typeface="NotoSansCJKtc-Regular"/>
                  </a:rPr>
                  <a:t>其中</a:t>
                </a:r>
                <a14:m>
                  <m:oMath xmlns:m="http://schemas.openxmlformats.org/officeDocument/2006/math">
                    <m:sSub>
                      <m:sSubPr>
                        <m:ctrlPr>
                          <a:rPr lang="en-US" altLang="zh-TW" sz="1800" i="1" smtClean="0">
                            <a:latin typeface="Cambria Math" panose="02040503050406030204" pitchFamily="18" charset="0"/>
                          </a:rPr>
                        </m:ctrlPr>
                      </m:sSubPr>
                      <m:e>
                        <m:r>
                          <a:rPr lang="en-US" altLang="zh-TW" sz="1800" b="0" i="1" smtClean="0">
                            <a:latin typeface="Cambria Math" panose="02040503050406030204" pitchFamily="18" charset="0"/>
                          </a:rPr>
                          <m:t>𝑉</m:t>
                        </m:r>
                      </m:e>
                      <m:sub>
                        <m:r>
                          <a:rPr lang="en-US" altLang="zh-TW" sz="1800" b="0" i="1" smtClean="0">
                            <a:latin typeface="Cambria Math" panose="02040503050406030204" pitchFamily="18" charset="0"/>
                          </a:rPr>
                          <m:t>𝑇</m:t>
                        </m:r>
                      </m:sub>
                    </m:sSub>
                  </m:oMath>
                </a14:m>
                <a:r>
                  <a:rPr lang="zh-TW" altLang="en-US" sz="1800" b="0" i="0" u="none" strike="noStrike" baseline="0" dirty="0">
                    <a:latin typeface="NotoSansCJKtc-Regular"/>
                  </a:rPr>
                  <a:t>為在時間點</a:t>
                </a:r>
                <a:r>
                  <a:rPr lang="en-US" altLang="zh-TW" sz="1800" b="0" i="0" u="none" strike="noStrike" baseline="0" dirty="0">
                    <a:latin typeface="NotoSansCJKtc-Regular"/>
                  </a:rPr>
                  <a:t>T</a:t>
                </a:r>
                <a:r>
                  <a:rPr lang="zh-TW" altLang="en-US" sz="1800" b="0" i="0" u="none" strike="noStrike" baseline="0" dirty="0">
                    <a:latin typeface="NotoSansCJKtc-Regular"/>
                  </a:rPr>
                  <a:t>再保險方的資產價值</a:t>
                </a:r>
                <a:r>
                  <a:rPr lang="en-US" altLang="zh-TW" sz="1800" b="0" i="0" u="none" strike="noStrike" baseline="0" dirty="0">
                    <a:latin typeface="NotoSansCJKtc-Regular"/>
                  </a:rPr>
                  <a:t>,</a:t>
                </a:r>
                <a14:m>
                  <m:oMath xmlns:m="http://schemas.openxmlformats.org/officeDocument/2006/math">
                    <m:sSub>
                      <m:sSubPr>
                        <m:ctrlPr>
                          <a:rPr lang="en-US" altLang="zh-TW" sz="1800" b="0" i="1" u="none" strike="noStrike" baseline="0" smtClean="0">
                            <a:latin typeface="Cambria Math" panose="02040503050406030204" pitchFamily="18" charset="0"/>
                          </a:rPr>
                        </m:ctrlPr>
                      </m:sSubPr>
                      <m:e>
                        <m:r>
                          <a:rPr lang="en-US" altLang="zh-TW" sz="1800" b="0" i="1" u="none" strike="noStrike" baseline="0" smtClean="0">
                            <a:latin typeface="Cambria Math" panose="02040503050406030204" pitchFamily="18" charset="0"/>
                          </a:rPr>
                          <m:t>𝐿</m:t>
                        </m:r>
                      </m:e>
                      <m:sub>
                        <m:r>
                          <a:rPr lang="en-US" altLang="zh-TW" sz="1800" b="0" i="1" u="none" strike="noStrike" baseline="0" smtClean="0">
                            <a:latin typeface="Cambria Math" panose="02040503050406030204" pitchFamily="18" charset="0"/>
                          </a:rPr>
                          <m:t>𝑇</m:t>
                        </m:r>
                      </m:sub>
                    </m:sSub>
                  </m:oMath>
                </a14:m>
                <a:r>
                  <a:rPr lang="zh-TW" altLang="en-US" sz="1800" b="0" i="0" u="none" strike="noStrike" baseline="0" dirty="0">
                    <a:latin typeface="NotoSansCJKtc-Regular"/>
                  </a:rPr>
                  <a:t>為在時間點</a:t>
                </a:r>
                <a:r>
                  <a:rPr lang="en-US" altLang="zh-TW" sz="1800" b="0" i="0" u="none" strike="noStrike" baseline="0" dirty="0">
                    <a:latin typeface="NotoSansCJKtc-Regular"/>
                  </a:rPr>
                  <a:t>T</a:t>
                </a:r>
                <a:r>
                  <a:rPr lang="zh-TW" altLang="en-US" sz="1800" b="0" i="0" u="none" strike="noStrike" baseline="0" dirty="0">
                    <a:latin typeface="NotoSansCJKtc-Regular"/>
                  </a:rPr>
                  <a:t>再保險方的負債</a:t>
                </a:r>
                <a:r>
                  <a:rPr lang="en-US" altLang="zh-TW" sz="1800" b="0" i="0" u="none" strike="noStrike" baseline="0" dirty="0">
                    <a:latin typeface="NotoSansCJKtc-Regular"/>
                  </a:rPr>
                  <a:t>,</a:t>
                </a:r>
                <a14:m>
                  <m:oMath xmlns:m="http://schemas.openxmlformats.org/officeDocument/2006/math">
                    <m:sSub>
                      <m:sSubPr>
                        <m:ctrlPr>
                          <a:rPr lang="en-US" altLang="zh-TW" sz="1800" b="0" i="1" u="none" strike="noStrike" baseline="0" smtClean="0">
                            <a:latin typeface="Cambria Math" panose="02040503050406030204" pitchFamily="18" charset="0"/>
                          </a:rPr>
                        </m:ctrlPr>
                      </m:sSubPr>
                      <m:e>
                        <m:r>
                          <a:rPr lang="en-US" altLang="zh-TW" sz="1800" b="0" i="1" u="none" strike="noStrike" baseline="0" smtClean="0">
                            <a:latin typeface="Cambria Math" panose="02040503050406030204" pitchFamily="18" charset="0"/>
                          </a:rPr>
                          <m:t>𝐶</m:t>
                        </m:r>
                      </m:e>
                      <m:sub>
                        <m:r>
                          <a:rPr lang="en-US" altLang="zh-TW" sz="1800" b="0" i="1" u="none" strike="noStrike" baseline="0" smtClean="0">
                            <a:latin typeface="Cambria Math" panose="02040503050406030204" pitchFamily="18" charset="0"/>
                          </a:rPr>
                          <m:t>𝑇</m:t>
                        </m:r>
                      </m:sub>
                    </m:sSub>
                  </m:oMath>
                </a14:m>
                <a:r>
                  <a:rPr lang="zh-TW" altLang="en-US" sz="1800" b="0" i="0" u="none" strike="noStrike" baseline="0" dirty="0">
                    <a:latin typeface="NotoSansCJKtc-Regular"/>
                  </a:rPr>
                  <a:t>是保險方的巨災損失</a:t>
                </a:r>
                <a:r>
                  <a:rPr lang="en-US" altLang="zh-TW" sz="1800" b="0" i="0" u="none" strike="noStrike" baseline="0" dirty="0">
                    <a:latin typeface="NotoSansCJKtc-Regular"/>
                  </a:rPr>
                  <a:t>,</a:t>
                </a:r>
                <a14:m>
                  <m:oMath xmlns:m="http://schemas.openxmlformats.org/officeDocument/2006/math">
                    <m:sSub>
                      <m:sSubPr>
                        <m:ctrlPr>
                          <a:rPr lang="en-US" altLang="zh-TW" sz="1800" b="0" i="1" u="none" strike="noStrike" baseline="0" smtClean="0">
                            <a:latin typeface="Cambria Math" panose="02040503050406030204" pitchFamily="18" charset="0"/>
                          </a:rPr>
                        </m:ctrlPr>
                      </m:sSubPr>
                      <m:e>
                        <m:r>
                          <a:rPr lang="zh-TW" altLang="en-US" sz="1800" b="0" i="1" u="none" strike="noStrike" baseline="0" smtClean="0">
                            <a:latin typeface="Cambria Math" panose="02040503050406030204" pitchFamily="18" charset="0"/>
                          </a:rPr>
                          <m:t>𝛿</m:t>
                        </m:r>
                      </m:e>
                      <m:sub>
                        <m:r>
                          <a:rPr lang="en-US" altLang="zh-TW" sz="1800" b="0" i="1" u="none" strike="noStrike" baseline="0" smtClean="0">
                            <a:latin typeface="Cambria Math" panose="02040503050406030204" pitchFamily="18" charset="0"/>
                          </a:rPr>
                          <m:t>𝑇</m:t>
                        </m:r>
                      </m:sub>
                    </m:sSub>
                    <m:r>
                      <a:rPr lang="zh-TW" altLang="en-US" sz="1800" i="1">
                        <a:latin typeface="Cambria Math" panose="02040503050406030204" pitchFamily="18" charset="0"/>
                      </a:rPr>
                      <m:t>為</m:t>
                    </m:r>
                    <m:r>
                      <m:rPr>
                        <m:sty m:val="p"/>
                      </m:rPr>
                      <a:rPr lang="en-US" altLang="zh-TW" sz="1800" b="0" i="0" smtClean="0">
                        <a:latin typeface="Cambria Math" panose="02040503050406030204" pitchFamily="18" charset="0"/>
                      </a:rPr>
                      <m:t>Cat</m:t>
                    </m:r>
                    <m:r>
                      <a:rPr lang="en-US" altLang="zh-TW" sz="1800" b="0" i="0" smtClean="0">
                        <a:latin typeface="Cambria Math" panose="02040503050406030204" pitchFamily="18" charset="0"/>
                      </a:rPr>
                      <m:t> </m:t>
                    </m:r>
                    <m:r>
                      <m:rPr>
                        <m:sty m:val="p"/>
                      </m:rPr>
                      <a:rPr lang="en-US" altLang="zh-TW" sz="1800" b="0" i="0" smtClean="0">
                        <a:latin typeface="Cambria Math" panose="02040503050406030204" pitchFamily="18" charset="0"/>
                      </a:rPr>
                      <m:t>bond</m:t>
                    </m:r>
                    <m:r>
                      <a:rPr lang="zh-TW" altLang="en-US" sz="1800" i="1">
                        <a:latin typeface="Cambria Math" panose="02040503050406030204" pitchFamily="18" charset="0"/>
                      </a:rPr>
                      <m:t>中</m:t>
                    </m:r>
                  </m:oMath>
                </a14:m>
                <a:r>
                  <a:rPr lang="zh-TW" altLang="en-US" sz="1800" b="0" i="0" u="none" strike="noStrike" baseline="0" dirty="0">
                    <a:latin typeface="NotoSansCJKtc-Regular"/>
                  </a:rPr>
                  <a:t>放棄的部分債務</a:t>
                </a:r>
                <a:r>
                  <a:rPr lang="zh-TW" altLang="en-US" sz="1800" b="0" i="0" u="none" strike="noStrike" baseline="0" dirty="0">
                    <a:latin typeface="PMingLiU" panose="02020500000000000000" pitchFamily="18" charset="-120"/>
                    <a:ea typeface="PMingLiU" panose="02020500000000000000" pitchFamily="18" charset="-120"/>
                  </a:rPr>
                  <a:t>。</a:t>
                </a:r>
                <a:endParaRPr lang="en-US" altLang="zh-TW" sz="1800" b="0" i="0" u="none" strike="noStrike" baseline="0" dirty="0">
                  <a:latin typeface="NotoSansCJKtc-Regular"/>
                </a:endParaRPr>
              </a:p>
              <a:p>
                <a:pPr algn="l"/>
                <a:r>
                  <a:rPr lang="zh-TW" altLang="en-US" sz="1800" dirty="0">
                    <a:latin typeface="NotoSansCJKtc-Regular"/>
                  </a:rPr>
                  <a:t>而其現值則可由在風險中立測度下</a:t>
                </a:r>
                <a:r>
                  <a:rPr lang="en-US" altLang="zh-TW" sz="1800" dirty="0">
                    <a:latin typeface="NotoSansCJKtc-Regular"/>
                  </a:rPr>
                  <a:t>martingale</a:t>
                </a:r>
                <a:r>
                  <a:rPr lang="zh-TW" altLang="en-US" sz="1800" dirty="0">
                    <a:latin typeface="NotoSansCJKtc-Regular"/>
                  </a:rPr>
                  <a:t>的性質求得</a:t>
                </a:r>
                <a:r>
                  <a:rPr lang="en-US" altLang="zh-TW" sz="1800" dirty="0">
                    <a:latin typeface="NotoSansCJKtc-Regular"/>
                  </a:rPr>
                  <a:t>:</a:t>
                </a:r>
                <a:r>
                  <a:rPr lang="zh-TW" altLang="en-US" sz="1800" dirty="0">
                    <a:latin typeface="NotoSansCJKtc-Regular"/>
                  </a:rPr>
                  <a:t>其計算的部分收錄在附錄</a:t>
                </a:r>
                <a:r>
                  <a:rPr lang="en-US" altLang="zh-TW" sz="1800" dirty="0">
                    <a:latin typeface="NotoSansCJKtc-Regular"/>
                  </a:rPr>
                  <a:t>B</a:t>
                </a:r>
                <a:r>
                  <a:rPr lang="zh-TW" altLang="en-US" sz="1800" dirty="0">
                    <a:latin typeface="NotoSansCJKtc-Regular"/>
                  </a:rPr>
                  <a:t>中</a:t>
                </a:r>
                <a:endParaRPr lang="en-US" altLang="zh-TW" sz="1800" dirty="0">
                  <a:latin typeface="NotoSansCJKtc-Regular"/>
                </a:endParaRPr>
              </a:p>
              <a:p>
                <a:pPr marL="0" indent="0" algn="l">
                  <a:buNone/>
                </a:pPr>
                <a:endParaRPr lang="en-US" altLang="zh-TW" sz="1800" dirty="0">
                  <a:latin typeface="NotoSansCJKtc-Regular"/>
                </a:endParaRPr>
              </a:p>
              <a:p>
                <a:pPr algn="l"/>
                <a:endParaRPr lang="zh-TW" altLang="en-US" dirty="0"/>
              </a:p>
            </p:txBody>
          </p:sp>
        </mc:Choice>
        <mc:Fallback>
          <p:sp>
            <p:nvSpPr>
              <p:cNvPr id="3" name="內容版面配置區 2">
                <a:extLst>
                  <a:ext uri="{FF2B5EF4-FFF2-40B4-BE49-F238E27FC236}">
                    <a16:creationId xmlns:a16="http://schemas.microsoft.com/office/drawing/2014/main" id="{20E6C668-35AF-9436-B8C2-99D725D5E5C5}"/>
                  </a:ext>
                </a:extLst>
              </p:cNvPr>
              <p:cNvSpPr>
                <a:spLocks noGrp="1" noRot="1" noChangeAspect="1" noMove="1" noResize="1" noEditPoints="1" noAdjustHandles="1" noChangeArrowheads="1" noChangeShapeType="1" noTextEdit="1"/>
              </p:cNvSpPr>
              <p:nvPr>
                <p:ph idx="1"/>
              </p:nvPr>
            </p:nvSpPr>
            <p:spPr>
              <a:xfrm>
                <a:off x="838200" y="179294"/>
                <a:ext cx="10515600" cy="6535271"/>
              </a:xfrm>
              <a:blipFill>
                <a:blip r:embed="rId2"/>
                <a:stretch>
                  <a:fillRect l="-406" t="-840"/>
                </a:stretch>
              </a:blipFill>
            </p:spPr>
            <p:txBody>
              <a:bodyPr/>
              <a:lstStyle/>
              <a:p>
                <a:r>
                  <a:rPr lang="zh-TW" altLang="en-US">
                    <a:noFill/>
                  </a:rPr>
                  <a:t> </a:t>
                </a:r>
              </a:p>
            </p:txBody>
          </p:sp>
        </mc:Fallback>
      </mc:AlternateContent>
      <p:pic>
        <p:nvPicPr>
          <p:cNvPr id="5" name="圖片 4">
            <a:extLst>
              <a:ext uri="{FF2B5EF4-FFF2-40B4-BE49-F238E27FC236}">
                <a16:creationId xmlns:a16="http://schemas.microsoft.com/office/drawing/2014/main" id="{D3A9C5B1-E32E-5363-10E9-AD7EC86E8E66}"/>
              </a:ext>
            </a:extLst>
          </p:cNvPr>
          <p:cNvPicPr>
            <a:picLocks noChangeAspect="1"/>
          </p:cNvPicPr>
          <p:nvPr/>
        </p:nvPicPr>
        <p:blipFill>
          <a:blip r:embed="rId3"/>
          <a:stretch>
            <a:fillRect/>
          </a:stretch>
        </p:blipFill>
        <p:spPr>
          <a:xfrm>
            <a:off x="2563906" y="797859"/>
            <a:ext cx="8314204" cy="3567196"/>
          </a:xfrm>
          <a:prstGeom prst="rect">
            <a:avLst/>
          </a:prstGeom>
        </p:spPr>
      </p:pic>
      <p:pic>
        <p:nvPicPr>
          <p:cNvPr id="7" name="圖片 6">
            <a:extLst>
              <a:ext uri="{FF2B5EF4-FFF2-40B4-BE49-F238E27FC236}">
                <a16:creationId xmlns:a16="http://schemas.microsoft.com/office/drawing/2014/main" id="{FDDAE62B-B03C-BEF6-CDF9-E4DD390740E3}"/>
              </a:ext>
            </a:extLst>
          </p:cNvPr>
          <p:cNvPicPr>
            <a:picLocks noChangeAspect="1"/>
          </p:cNvPicPr>
          <p:nvPr/>
        </p:nvPicPr>
        <p:blipFill>
          <a:blip r:embed="rId4"/>
          <a:stretch>
            <a:fillRect/>
          </a:stretch>
        </p:blipFill>
        <p:spPr>
          <a:xfrm>
            <a:off x="6929717" y="5932367"/>
            <a:ext cx="3383616" cy="925633"/>
          </a:xfrm>
          <a:prstGeom prst="rect">
            <a:avLst/>
          </a:prstGeom>
        </p:spPr>
      </p:pic>
    </p:spTree>
    <p:extLst>
      <p:ext uri="{BB962C8B-B14F-4D97-AF65-F5344CB8AC3E}">
        <p14:creationId xmlns:p14="http://schemas.microsoft.com/office/powerpoint/2010/main" val="3356640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83E65990-D0E0-C8AD-101E-5E28694EC7D1}"/>
                  </a:ext>
                </a:extLst>
              </p:cNvPr>
              <p:cNvSpPr>
                <a:spLocks noGrp="1"/>
              </p:cNvSpPr>
              <p:nvPr>
                <p:ph idx="1"/>
              </p:nvPr>
            </p:nvSpPr>
            <p:spPr>
              <a:xfrm>
                <a:off x="838200" y="376518"/>
                <a:ext cx="10515600" cy="5800445"/>
              </a:xfrm>
            </p:spPr>
            <p:txBody>
              <a:bodyPr>
                <a:normAutofit/>
              </a:bodyPr>
              <a:lstStyle/>
              <a:p>
                <a:r>
                  <a:rPr lang="zh-TW" altLang="en-US" sz="1800" dirty="0"/>
                  <a:t>這邊預期是</a:t>
                </a:r>
                <a:r>
                  <a:rPr lang="zh-TW" altLang="en-US" sz="1800" dirty="0">
                    <a:solidFill>
                      <a:srgbClr val="FF0000"/>
                    </a:solidFill>
                  </a:rPr>
                  <a:t>隨著 </a:t>
                </a:r>
                <a:r>
                  <a:rPr lang="en-US" altLang="zh-TW" sz="1800" dirty="0">
                    <a:solidFill>
                      <a:srgbClr val="FF0000"/>
                    </a:solidFill>
                  </a:rPr>
                  <a:t>CAT </a:t>
                </a:r>
                <a:r>
                  <a:rPr lang="zh-TW" altLang="en-US" sz="1800" dirty="0">
                    <a:solidFill>
                      <a:srgbClr val="FF0000"/>
                    </a:solidFill>
                  </a:rPr>
                  <a:t>債券發行量的增加，</a:t>
                </a:r>
                <a:r>
                  <a:rPr lang="en-US" altLang="zh-TW" sz="1800" dirty="0">
                    <a:solidFill>
                      <a:srgbClr val="FF0000"/>
                    </a:solidFill>
                  </a:rPr>
                  <a:t>Δ0 </a:t>
                </a:r>
                <a:r>
                  <a:rPr lang="zh-TW" altLang="en-US" sz="1800" dirty="0">
                    <a:solidFill>
                      <a:srgbClr val="FF0000"/>
                    </a:solidFill>
                  </a:rPr>
                  <a:t>增加</a:t>
                </a:r>
                <a14:m>
                  <m:oMath xmlns:m="http://schemas.openxmlformats.org/officeDocument/2006/math">
                    <m:r>
                      <a:rPr lang="en-US" altLang="zh-TW" sz="1800" b="0" i="0" smtClean="0">
                        <a:solidFill>
                          <a:srgbClr val="FF0000"/>
                        </a:solidFill>
                        <a:latin typeface="Cambria Math" panose="02040503050406030204" pitchFamily="18" charset="0"/>
                      </a:rPr>
                      <m:t> </m:t>
                    </m:r>
                    <m:r>
                      <a:rPr lang="en-US" altLang="zh-TW" sz="1800" b="0" i="0" smtClean="0">
                        <a:solidFill>
                          <a:schemeClr val="tx1"/>
                        </a:solidFill>
                        <a:latin typeface="Cambria Math" panose="02040503050406030204" pitchFamily="18" charset="0"/>
                      </a:rPr>
                      <m:t>; </m:t>
                    </m:r>
                    <m:sSub>
                      <m:sSubPr>
                        <m:ctrlPr>
                          <a:rPr lang="en-US" altLang="zh-TW" sz="1800" i="1" smtClean="0">
                            <a:solidFill>
                              <a:srgbClr val="FF0000"/>
                            </a:solidFill>
                            <a:latin typeface="Cambria Math" panose="02040503050406030204" pitchFamily="18" charset="0"/>
                          </a:rPr>
                        </m:ctrlPr>
                      </m:sSubPr>
                      <m:e>
                        <m:r>
                          <a:rPr lang="en-US" altLang="zh-TW" sz="1800" b="0" i="1" smtClean="0">
                            <a:solidFill>
                              <a:srgbClr val="FF0000"/>
                            </a:solidFill>
                            <a:latin typeface="Cambria Math" panose="02040503050406030204" pitchFamily="18" charset="0"/>
                          </a:rPr>
                          <m:t>𝑃𝑉</m:t>
                        </m:r>
                      </m:e>
                      <m:sub>
                        <m:r>
                          <a:rPr lang="en-US" altLang="zh-TW" sz="1800" b="0" i="1" smtClean="0">
                            <a:solidFill>
                              <a:srgbClr val="FF0000"/>
                            </a:solidFill>
                            <a:latin typeface="Cambria Math" panose="02040503050406030204" pitchFamily="18" charset="0"/>
                          </a:rPr>
                          <m:t>𝑅</m:t>
                        </m:r>
                        <m:r>
                          <a:rPr lang="en-US" altLang="zh-TW" sz="1800" b="0" i="1" smtClean="0">
                            <a:solidFill>
                              <a:srgbClr val="FF0000"/>
                            </a:solidFill>
                            <a:latin typeface="Cambria Math" panose="02040503050406030204" pitchFamily="18" charset="0"/>
                          </a:rPr>
                          <m:t>,0</m:t>
                        </m:r>
                      </m:sub>
                    </m:sSub>
                  </m:oMath>
                </a14:m>
                <a:r>
                  <a:rPr lang="zh-TW" altLang="en-US" sz="1800" dirty="0">
                    <a:solidFill>
                      <a:srgbClr val="FF0000"/>
                    </a:solidFill>
                  </a:rPr>
                  <a:t>增加以反映更有價值的再保險合約</a:t>
                </a:r>
                <a:r>
                  <a:rPr lang="zh-TW" altLang="en-US" sz="1800" dirty="0"/>
                  <a:t>，因為發行 </a:t>
                </a:r>
                <a:r>
                  <a:rPr lang="en-US" altLang="zh-TW" sz="1800" dirty="0"/>
                  <a:t>CAT </a:t>
                </a:r>
                <a:r>
                  <a:rPr lang="zh-TW" altLang="en-US" sz="1800" dirty="0"/>
                  <a:t>債券作為對沖工具有助於降低違約概率並擴大承保能力。</a:t>
                </a:r>
                <a:endParaRPr lang="en-US" altLang="zh-TW" sz="1800" dirty="0"/>
              </a:p>
              <a:p>
                <a:endParaRPr lang="en-US" altLang="zh-TW" sz="1800" dirty="0"/>
              </a:p>
              <a:p>
                <a:r>
                  <a:rPr lang="zh-TW" altLang="en-US" sz="1800" dirty="0"/>
                  <a:t>為了包含加價，我們讓再保險價格為 </a:t>
                </a:r>
                <a:r>
                  <a:rPr lang="en-US" altLang="zh-TW" sz="1800" dirty="0"/>
                  <a:t>(1 + u)</a:t>
                </a:r>
                <a14:m>
                  <m:oMath xmlns:m="http://schemas.openxmlformats.org/officeDocument/2006/math">
                    <m:sSub>
                      <m:sSubPr>
                        <m:ctrlPr>
                          <a:rPr lang="en-US" altLang="zh-TW" sz="1800" i="1" smtClean="0">
                            <a:latin typeface="Cambria Math" panose="02040503050406030204" pitchFamily="18" charset="0"/>
                          </a:rPr>
                        </m:ctrlPr>
                      </m:sSubPr>
                      <m:e>
                        <m:r>
                          <a:rPr lang="en-US" altLang="zh-TW" sz="1800" b="0" i="1" smtClean="0">
                            <a:latin typeface="Cambria Math" panose="02040503050406030204" pitchFamily="18" charset="0"/>
                          </a:rPr>
                          <m:t>𝑃𝑉</m:t>
                        </m:r>
                      </m:e>
                      <m:sub>
                        <m:r>
                          <a:rPr lang="en-US" altLang="zh-TW" sz="1800" b="0" i="1" smtClean="0">
                            <a:latin typeface="Cambria Math" panose="02040503050406030204" pitchFamily="18" charset="0"/>
                          </a:rPr>
                          <m:t>𝑅</m:t>
                        </m:r>
                        <m:r>
                          <a:rPr lang="en-US" altLang="zh-TW" sz="1800" b="0" i="1" smtClean="0">
                            <a:latin typeface="Cambria Math" panose="02040503050406030204" pitchFamily="18" charset="0"/>
                          </a:rPr>
                          <m:t>,0</m:t>
                        </m:r>
                      </m:sub>
                    </m:sSub>
                  </m:oMath>
                </a14:m>
                <a:r>
                  <a:rPr lang="zh-TW" altLang="en-US" sz="1800" dirty="0"/>
                  <a:t>，其中 </a:t>
                </a:r>
                <a:r>
                  <a:rPr lang="en-US" altLang="zh-TW" sz="1800" dirty="0"/>
                  <a:t>u </a:t>
                </a:r>
                <a:r>
                  <a:rPr lang="zh-TW" altLang="en-US" sz="1800" dirty="0"/>
                  <a:t>表示加價</a:t>
                </a:r>
                <a:endParaRPr lang="en-US" altLang="zh-TW" sz="1800" dirty="0"/>
              </a:p>
              <a:p>
                <a:endParaRPr lang="en-US" altLang="zh-TW" sz="1800" dirty="0"/>
              </a:p>
              <a:p>
                <a:r>
                  <a:rPr lang="zh-TW" altLang="en-US" sz="1800" dirty="0"/>
                  <a:t>我們將再保險公司</a:t>
                </a:r>
                <a:r>
                  <a:rPr lang="zh-TW" altLang="en-US" sz="1800" dirty="0">
                    <a:solidFill>
                      <a:srgbClr val="FF0000"/>
                    </a:solidFill>
                  </a:rPr>
                  <a:t>有違約風險的傳統再保險的</a:t>
                </a:r>
                <a:r>
                  <a:rPr lang="en-US" altLang="zh-TW" sz="1800" dirty="0">
                    <a:solidFill>
                      <a:srgbClr val="FF0000"/>
                    </a:solidFill>
                  </a:rPr>
                  <a:t>short</a:t>
                </a:r>
                <a:r>
                  <a:rPr lang="zh-TW" altLang="en-US" sz="1800" dirty="0">
                    <a:solidFill>
                      <a:srgbClr val="FF0000"/>
                    </a:solidFill>
                  </a:rPr>
                  <a:t> </a:t>
                </a:r>
                <a:r>
                  <a:rPr lang="en-US" altLang="zh-TW" sz="1800" dirty="0">
                    <a:solidFill>
                      <a:srgbClr val="FF0000"/>
                    </a:solidFill>
                  </a:rPr>
                  <a:t>position</a:t>
                </a:r>
                <a:r>
                  <a:rPr lang="zh-TW" altLang="en-US" sz="1800" dirty="0">
                    <a:solidFill>
                      <a:srgbClr val="FF0000"/>
                    </a:solidFill>
                  </a:rPr>
                  <a:t>和無違約風險的</a:t>
                </a:r>
                <a:r>
                  <a:rPr lang="en-US" altLang="zh-TW" sz="1800" dirty="0">
                    <a:solidFill>
                      <a:srgbClr val="FF0000"/>
                    </a:solidFill>
                  </a:rPr>
                  <a:t>Cat bond</a:t>
                </a:r>
                <a:r>
                  <a:rPr lang="zh-TW" altLang="en-US" sz="1800" dirty="0">
                    <a:solidFill>
                      <a:srgbClr val="FF0000"/>
                    </a:solidFill>
                  </a:rPr>
                  <a:t>的</a:t>
                </a:r>
                <a:r>
                  <a:rPr lang="en-US" altLang="zh-TW" sz="1800" dirty="0">
                    <a:solidFill>
                      <a:srgbClr val="FF0000"/>
                    </a:solidFill>
                  </a:rPr>
                  <a:t>short position</a:t>
                </a:r>
                <a:r>
                  <a:rPr lang="zh-TW" altLang="en-US" sz="1800" dirty="0">
                    <a:solidFill>
                      <a:srgbClr val="FF0000"/>
                    </a:solidFill>
                  </a:rPr>
                  <a:t>的</a:t>
                </a:r>
                <a:r>
                  <a:rPr lang="en-US" altLang="zh-TW" sz="1800" dirty="0">
                    <a:solidFill>
                      <a:srgbClr val="FF0000"/>
                    </a:solidFill>
                  </a:rPr>
                  <a:t>allocation</a:t>
                </a:r>
                <a:r>
                  <a:rPr lang="zh-TW" altLang="en-US" sz="1800" dirty="0">
                    <a:solidFill>
                      <a:srgbClr val="FF0000"/>
                    </a:solidFill>
                  </a:rPr>
                  <a:t>的</a:t>
                </a:r>
                <a:r>
                  <a:rPr lang="en-US" altLang="zh-TW" sz="1800" dirty="0">
                    <a:solidFill>
                      <a:srgbClr val="FF0000"/>
                    </a:solidFill>
                  </a:rPr>
                  <a:t>net payoff</a:t>
                </a:r>
                <a:r>
                  <a:rPr lang="zh-TW" altLang="en-US" sz="1800" dirty="0">
                    <a:solidFill>
                      <a:srgbClr val="FF0000"/>
                    </a:solidFill>
                  </a:rPr>
                  <a:t>以</a:t>
                </a:r>
                <a14:m>
                  <m:oMath xmlns:m="http://schemas.openxmlformats.org/officeDocument/2006/math">
                    <m:sSub>
                      <m:sSubPr>
                        <m:ctrlPr>
                          <a:rPr lang="en-US" altLang="zh-TW" sz="1800" i="1" smtClean="0">
                            <a:solidFill>
                              <a:srgbClr val="FF0000"/>
                            </a:solidFill>
                            <a:latin typeface="Cambria Math" panose="02040503050406030204" pitchFamily="18" charset="0"/>
                          </a:rPr>
                        </m:ctrlPr>
                      </m:sSubPr>
                      <m:e>
                        <m:r>
                          <a:rPr lang="en-US" altLang="zh-TW" sz="1800" b="0" i="1" smtClean="0">
                            <a:solidFill>
                              <a:srgbClr val="FF0000"/>
                            </a:solidFill>
                            <a:latin typeface="Cambria Math" panose="02040503050406030204" pitchFamily="18" charset="0"/>
                          </a:rPr>
                          <m:t>𝑃𝑂</m:t>
                        </m:r>
                      </m:e>
                      <m:sub>
                        <m:r>
                          <a:rPr lang="en-US" altLang="zh-TW" sz="1800" b="0" i="1" smtClean="0">
                            <a:solidFill>
                              <a:srgbClr val="FF0000"/>
                            </a:solidFill>
                            <a:latin typeface="Cambria Math" panose="02040503050406030204" pitchFamily="18" charset="0"/>
                          </a:rPr>
                          <m:t>𝑁</m:t>
                        </m:r>
                        <m:r>
                          <a:rPr lang="en-US" altLang="zh-TW" sz="1800" b="0" i="1" smtClean="0">
                            <a:solidFill>
                              <a:srgbClr val="FF0000"/>
                            </a:solidFill>
                            <a:latin typeface="Cambria Math" panose="02040503050406030204" pitchFamily="18" charset="0"/>
                          </a:rPr>
                          <m:t>,</m:t>
                        </m:r>
                        <m:r>
                          <a:rPr lang="en-US" altLang="zh-TW" sz="1800" b="0" i="1" smtClean="0">
                            <a:solidFill>
                              <a:srgbClr val="FF0000"/>
                            </a:solidFill>
                            <a:latin typeface="Cambria Math" panose="02040503050406030204" pitchFamily="18" charset="0"/>
                          </a:rPr>
                          <m:t>𝑇</m:t>
                        </m:r>
                      </m:sub>
                    </m:sSub>
                  </m:oMath>
                </a14:m>
                <a:r>
                  <a:rPr lang="zh-TW" altLang="en-US" sz="1800" dirty="0"/>
                  <a:t>表示</a:t>
                </a:r>
                <a:r>
                  <a:rPr lang="en-US" altLang="zh-TW" sz="1800" dirty="0"/>
                  <a:t>:</a:t>
                </a:r>
                <a:endParaRPr lang="zh-TW" altLang="en-US" sz="1800" dirty="0"/>
              </a:p>
            </p:txBody>
          </p:sp>
        </mc:Choice>
        <mc:Fallback>
          <p:sp>
            <p:nvSpPr>
              <p:cNvPr id="3" name="內容版面配置區 2">
                <a:extLst>
                  <a:ext uri="{FF2B5EF4-FFF2-40B4-BE49-F238E27FC236}">
                    <a16:creationId xmlns:a16="http://schemas.microsoft.com/office/drawing/2014/main" id="{83E65990-D0E0-C8AD-101E-5E28694EC7D1}"/>
                  </a:ext>
                </a:extLst>
              </p:cNvPr>
              <p:cNvSpPr>
                <a:spLocks noGrp="1" noRot="1" noChangeAspect="1" noMove="1" noResize="1" noEditPoints="1" noAdjustHandles="1" noChangeArrowheads="1" noChangeShapeType="1" noTextEdit="1"/>
              </p:cNvSpPr>
              <p:nvPr>
                <p:ph idx="1"/>
              </p:nvPr>
            </p:nvSpPr>
            <p:spPr>
              <a:xfrm>
                <a:off x="838200" y="376518"/>
                <a:ext cx="10515600" cy="5800445"/>
              </a:xfrm>
              <a:blipFill>
                <a:blip r:embed="rId2"/>
                <a:stretch>
                  <a:fillRect l="-406" t="-946" r="-174"/>
                </a:stretch>
              </a:blipFill>
            </p:spPr>
            <p:txBody>
              <a:bodyPr/>
              <a:lstStyle/>
              <a:p>
                <a:r>
                  <a:rPr lang="zh-TW" altLang="en-US">
                    <a:noFill/>
                  </a:rPr>
                  <a:t> </a:t>
                </a:r>
              </a:p>
            </p:txBody>
          </p:sp>
        </mc:Fallback>
      </mc:AlternateContent>
      <p:pic>
        <p:nvPicPr>
          <p:cNvPr id="5" name="圖片 4">
            <a:extLst>
              <a:ext uri="{FF2B5EF4-FFF2-40B4-BE49-F238E27FC236}">
                <a16:creationId xmlns:a16="http://schemas.microsoft.com/office/drawing/2014/main" id="{DBD7C10A-B168-CD50-9B15-9B2EFD9417F8}"/>
              </a:ext>
            </a:extLst>
          </p:cNvPr>
          <p:cNvPicPr>
            <a:picLocks noChangeAspect="1"/>
          </p:cNvPicPr>
          <p:nvPr/>
        </p:nvPicPr>
        <p:blipFill>
          <a:blip r:embed="rId3"/>
          <a:stretch>
            <a:fillRect/>
          </a:stretch>
        </p:blipFill>
        <p:spPr>
          <a:xfrm>
            <a:off x="2250140" y="2752067"/>
            <a:ext cx="8646459" cy="3424896"/>
          </a:xfrm>
          <a:prstGeom prst="rect">
            <a:avLst/>
          </a:prstGeom>
        </p:spPr>
      </p:pic>
    </p:spTree>
    <p:extLst>
      <p:ext uri="{BB962C8B-B14F-4D97-AF65-F5344CB8AC3E}">
        <p14:creationId xmlns:p14="http://schemas.microsoft.com/office/powerpoint/2010/main" val="3469038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820F089-B417-E386-FAEF-35C059A472DD}"/>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F8F8083E-9C65-104D-F9D3-2C3E4E6BF151}"/>
              </a:ext>
            </a:extLst>
          </p:cNvPr>
          <p:cNvSpPr>
            <a:spLocks noGrp="1"/>
          </p:cNvSpPr>
          <p:nvPr>
            <p:ph idx="1"/>
          </p:nvPr>
        </p:nvSpPr>
        <p:spPr/>
        <p:txBody>
          <a:bodyPr/>
          <a:lstStyle/>
          <a:p>
            <a:pPr algn="l"/>
            <a:r>
              <a:rPr lang="zh-TW" altLang="en-US" sz="1800" b="0" i="0" u="none" strike="noStrike" baseline="0" dirty="0">
                <a:latin typeface="NotoSansCJKtc-Regular"/>
              </a:rPr>
              <a:t>保險相關證券</a:t>
            </a:r>
            <a:r>
              <a:rPr lang="en-US" altLang="zh-TW" sz="1800" b="0" i="0" u="none" strike="noStrike" baseline="0" dirty="0">
                <a:latin typeface="NotoSansCJKtc-Regular"/>
              </a:rPr>
              <a:t>insurance-linked securities</a:t>
            </a:r>
            <a:r>
              <a:rPr lang="zh-TW" altLang="en-US" sz="1800" b="0" i="0" u="none" strike="noStrike" baseline="0" dirty="0">
                <a:latin typeface="NotoSansCJKtc-Regular"/>
              </a:rPr>
              <a:t> </a:t>
            </a:r>
            <a:r>
              <a:rPr lang="en-US" altLang="zh-TW" sz="1800" b="0" i="0" u="none" strike="noStrike" baseline="0" dirty="0">
                <a:latin typeface="NotoSansCJKtc-Regular"/>
              </a:rPr>
              <a:t>(ILS) </a:t>
            </a:r>
            <a:r>
              <a:rPr lang="zh-TW" altLang="en-US" sz="1800" b="0" i="0" u="none" strike="noStrike" baseline="0" dirty="0">
                <a:latin typeface="NotoSansCJKtc-Regular"/>
              </a:rPr>
              <a:t>作為</a:t>
            </a:r>
            <a:r>
              <a:rPr lang="zh-TW" altLang="en-US" sz="1800" dirty="0">
                <a:latin typeface="NotoSansCJKtc-Regular"/>
              </a:rPr>
              <a:t>一</a:t>
            </a:r>
            <a:r>
              <a:rPr lang="zh-TW" altLang="en-US" sz="1800" b="0" i="0" u="none" strike="noStrike" baseline="0" dirty="0">
                <a:latin typeface="NotoSansCJKtc-Regular"/>
              </a:rPr>
              <a:t>種替代再保險資本形式，繼續擴大其在全球再保險領域的影響和影響力</a:t>
            </a:r>
            <a:r>
              <a:rPr lang="zh-TW" altLang="en-US" sz="1800" b="0" i="0" u="none" strike="noStrike" baseline="0" dirty="0">
                <a:latin typeface="PMingLiU" panose="02020500000000000000" pitchFamily="18" charset="-120"/>
                <a:ea typeface="PMingLiU" panose="02020500000000000000" pitchFamily="18" charset="-120"/>
              </a:rPr>
              <a:t>。</a:t>
            </a:r>
            <a:endParaRPr lang="en-US" altLang="zh-TW" sz="1800" b="0" i="0" u="none" strike="noStrike" baseline="0" dirty="0">
              <a:latin typeface="PMingLiU" panose="02020500000000000000" pitchFamily="18" charset="-120"/>
              <a:ea typeface="PMingLiU" panose="02020500000000000000" pitchFamily="18" charset="-120"/>
            </a:endParaRPr>
          </a:p>
          <a:p>
            <a:pPr algn="l"/>
            <a:endParaRPr lang="en-US" altLang="zh-TW" sz="1800" dirty="0">
              <a:latin typeface="PMingLiU" panose="02020500000000000000" pitchFamily="18" charset="-120"/>
              <a:ea typeface="PMingLiU" panose="02020500000000000000" pitchFamily="18" charset="-120"/>
            </a:endParaRPr>
          </a:p>
          <a:p>
            <a:pPr algn="l"/>
            <a:r>
              <a:rPr lang="zh-TW" altLang="en-US" sz="1800" b="0" i="0" u="none" strike="noStrike" baseline="0" dirty="0">
                <a:latin typeface="NotoSansCJKtc-Regular"/>
              </a:rPr>
              <a:t>在 </a:t>
            </a:r>
            <a:r>
              <a:rPr lang="en-US" altLang="zh-TW" sz="1800" b="0" i="0" u="none" strike="noStrike" baseline="0" dirty="0">
                <a:latin typeface="NotoSansCJKtc-Regular"/>
              </a:rPr>
              <a:t>ILS </a:t>
            </a:r>
            <a:r>
              <a:rPr lang="zh-TW" altLang="en-US" sz="1800" b="0" i="0" u="none" strike="noStrike" baseline="0" dirty="0">
                <a:latin typeface="NotoSansCJKtc-Regular"/>
              </a:rPr>
              <a:t>的三種主要類型中</a:t>
            </a:r>
            <a:r>
              <a:rPr lang="en-US" altLang="zh-TW" sz="1800" b="0" i="0" u="none" strike="noStrike" baseline="0" dirty="0">
                <a:latin typeface="NotoSansCJKtc-Regular"/>
              </a:rPr>
              <a:t>——CAT </a:t>
            </a:r>
            <a:r>
              <a:rPr lang="zh-TW" altLang="en-US" sz="1800" b="0" i="0" u="none" strike="noStrike" baseline="0" dirty="0">
                <a:latin typeface="NotoSansCJKtc-Regular"/>
              </a:rPr>
              <a:t>債券、行業損失擔保 </a:t>
            </a:r>
            <a:r>
              <a:rPr lang="en-US" altLang="zh-TW" sz="1800" b="0" i="0" u="none" strike="noStrike" baseline="0" dirty="0">
                <a:latin typeface="NotoSansCJKtc-Regular"/>
              </a:rPr>
              <a:t>(ILW) </a:t>
            </a:r>
            <a:r>
              <a:rPr lang="zh-TW" altLang="en-US" sz="1800" b="0" i="0" u="none" strike="noStrike" baseline="0" dirty="0">
                <a:latin typeface="NotoSansCJKtc-Regular"/>
              </a:rPr>
              <a:t>和抵押再保險</a:t>
            </a:r>
            <a:r>
              <a:rPr lang="en-US" altLang="zh-TW" sz="1800" b="0" i="0" u="none" strike="noStrike" baseline="0" dirty="0">
                <a:latin typeface="NotoSansCJKtc-Regular"/>
              </a:rPr>
              <a:t>——CAT </a:t>
            </a:r>
            <a:r>
              <a:rPr lang="zh-TW" altLang="en-US" sz="1800" b="0" i="0" u="none" strike="noStrike" baseline="0" dirty="0">
                <a:latin typeface="NotoSansCJKtc-Regular"/>
              </a:rPr>
              <a:t>債券是占主導地位的債券，並且是真正的證券化，其中存在次級市場，可以在有組織的場外交易市場上進行正常交易</a:t>
            </a:r>
            <a:r>
              <a:rPr lang="zh-TW" altLang="en-US" sz="1800" b="0" i="0" u="none" strike="noStrike" baseline="0" dirty="0">
                <a:latin typeface="PMingLiU" panose="02020500000000000000" pitchFamily="18" charset="-120"/>
                <a:ea typeface="PMingLiU" panose="02020500000000000000" pitchFamily="18" charset="-120"/>
              </a:rPr>
              <a:t>。</a:t>
            </a:r>
            <a:endParaRPr lang="en-US" altLang="zh-TW" sz="1800" b="0" i="0" u="none" strike="noStrike" baseline="0" dirty="0">
              <a:latin typeface="PMingLiU" panose="02020500000000000000" pitchFamily="18" charset="-120"/>
              <a:ea typeface="PMingLiU" panose="02020500000000000000" pitchFamily="18" charset="-120"/>
            </a:endParaRPr>
          </a:p>
          <a:p>
            <a:pPr algn="l"/>
            <a:endParaRPr lang="en-US" altLang="zh-TW" sz="1800" dirty="0">
              <a:latin typeface="PMingLiU" panose="02020500000000000000" pitchFamily="18" charset="-120"/>
              <a:ea typeface="PMingLiU" panose="02020500000000000000" pitchFamily="18" charset="-120"/>
            </a:endParaRPr>
          </a:p>
          <a:p>
            <a:pPr algn="l"/>
            <a:r>
              <a:rPr lang="en-US" altLang="zh-TW" sz="1800" b="0" i="0" u="none" strike="noStrike" baseline="0" dirty="0">
                <a:latin typeface="NotoSansCJKtc-Regular"/>
              </a:rPr>
              <a:t>ILS </a:t>
            </a:r>
            <a:r>
              <a:rPr lang="zh-TW" altLang="en-US" sz="1800" b="0" i="0" u="none" strike="noStrike" baseline="0" dirty="0">
                <a:latin typeface="NotoSansCJKtc-Regular"/>
              </a:rPr>
              <a:t>市場現在擁有由經驗豐富且敬業的第三方基</a:t>
            </a:r>
            <a:r>
              <a:rPr lang="zh-TW" altLang="en-US" sz="1800" dirty="0">
                <a:latin typeface="NotoSansCJKtc-Regular"/>
              </a:rPr>
              <a:t>金</a:t>
            </a:r>
            <a:r>
              <a:rPr lang="zh-TW" altLang="en-US" sz="1800" b="0" i="0" u="none" strike="noStrike" baseline="0" dirty="0">
                <a:latin typeface="NotoSansCJKtc-Regular"/>
              </a:rPr>
              <a:t>投資者、評級機構和建模公司組成的穩固、不斷擴大的核心，</a:t>
            </a:r>
            <a:r>
              <a:rPr lang="zh-TW" altLang="en-US" sz="1800" dirty="0">
                <a:latin typeface="NotoSansCJKtc-Regular"/>
              </a:rPr>
              <a:t>而</a:t>
            </a:r>
            <a:r>
              <a:rPr lang="zh-TW" altLang="en-US" sz="1800" b="0" i="0" u="none" strike="noStrike" baseline="0" dirty="0">
                <a:latin typeface="NotoSansCJKtc-Regular"/>
              </a:rPr>
              <a:t>發行人則擁有也變得更加</a:t>
            </a:r>
            <a:r>
              <a:rPr lang="zh-TW" altLang="en-US" sz="1800" b="0" i="0" u="none" strike="noStrike" baseline="0" dirty="0">
                <a:solidFill>
                  <a:srgbClr val="FF0000"/>
                </a:solidFill>
                <a:latin typeface="NotoSansCJKtc-Regular"/>
              </a:rPr>
              <a:t>適應</a:t>
            </a:r>
            <a:r>
              <a:rPr lang="zh-TW" altLang="en-US" sz="1800" b="0" i="0" u="none" strike="noStrike" baseline="0" dirty="0">
                <a:latin typeface="NotoSansCJKtc-Regular"/>
              </a:rPr>
              <a:t>使用 </a:t>
            </a:r>
            <a:r>
              <a:rPr lang="en-US" altLang="zh-TW" sz="1800" b="0" i="0" u="none" strike="noStrike" baseline="0" dirty="0">
                <a:latin typeface="NotoSansCJKtc-Regular"/>
              </a:rPr>
              <a:t>ILS </a:t>
            </a:r>
            <a:r>
              <a:rPr lang="zh-TW" altLang="en-US" sz="1800" b="0" i="0" u="none" strike="noStrike" baseline="0" dirty="0">
                <a:latin typeface="NotoSansCJKtc-Regular"/>
              </a:rPr>
              <a:t>策略</a:t>
            </a:r>
            <a:r>
              <a:rPr lang="zh-TW" altLang="en-US" sz="1800" b="0" i="0" u="none" strike="noStrike" baseline="0" dirty="0">
                <a:latin typeface="PMingLiU" panose="02020500000000000000" pitchFamily="18" charset="-120"/>
                <a:ea typeface="PMingLiU" panose="02020500000000000000" pitchFamily="18" charset="-120"/>
              </a:rPr>
              <a:t>，</a:t>
            </a:r>
            <a:r>
              <a:rPr lang="zh-TW" altLang="en-US" sz="1800" b="0" i="0" u="none" strike="noStrike" baseline="0" dirty="0">
                <a:latin typeface="NotoSansCJKtc-Regular"/>
              </a:rPr>
              <a:t>也就是說</a:t>
            </a:r>
            <a:r>
              <a:rPr lang="en-US" altLang="zh-TW" sz="1800" b="0" i="0" u="none" strike="noStrike" baseline="0" dirty="0">
                <a:latin typeface="NotoSansCJKtc-Regular"/>
              </a:rPr>
              <a:t>ILS </a:t>
            </a:r>
            <a:r>
              <a:rPr lang="zh-TW" altLang="en-US" sz="1800" b="0" i="0" u="none" strike="noStrike" baseline="0" dirty="0">
                <a:latin typeface="NotoSansCJKtc-Regular"/>
              </a:rPr>
              <a:t>的作用已經從一種再保險</a:t>
            </a:r>
            <a:r>
              <a:rPr lang="zh-TW" altLang="en-US" sz="1800" b="0" i="0" u="none" strike="noStrike" baseline="0" dirty="0">
                <a:solidFill>
                  <a:srgbClr val="FF0000"/>
                </a:solidFill>
                <a:latin typeface="NotoSansCJKtc-Regular"/>
              </a:rPr>
              <a:t>替代品</a:t>
            </a:r>
            <a:r>
              <a:rPr lang="zh-TW" altLang="en-US" sz="1800" b="0" i="0" u="none" strike="noStrike" baseline="0" dirty="0">
                <a:latin typeface="NotoSansCJKtc-Regular"/>
              </a:rPr>
              <a:t>演變為</a:t>
            </a:r>
            <a:r>
              <a:rPr lang="zh-TW" altLang="en-US" sz="1800" b="0" i="0" u="none" strike="noStrike" baseline="0" dirty="0">
                <a:solidFill>
                  <a:srgbClr val="FF0000"/>
                </a:solidFill>
                <a:latin typeface="NotoSansCJKtc-Regular"/>
              </a:rPr>
              <a:t>一種互補產品</a:t>
            </a:r>
            <a:r>
              <a:rPr lang="zh-TW" altLang="en-US" sz="1800" b="0" i="0" u="none" strike="noStrike" baseline="0" dirty="0">
                <a:latin typeface="NotoSansCJKtc-Regular"/>
              </a:rPr>
              <a:t>，支撐著兩個市場的最終融合。</a:t>
            </a:r>
            <a:endParaRPr lang="en-US" altLang="zh-TW" sz="1800" b="0" i="0" u="none" strike="noStrike" baseline="0" dirty="0">
              <a:latin typeface="NotoSansCJKtc-Regular"/>
            </a:endParaRPr>
          </a:p>
          <a:p>
            <a:pPr algn="l"/>
            <a:endParaRPr lang="en-US" altLang="zh-TW" sz="1800" dirty="0">
              <a:latin typeface="NotoSansCJKtc-Regular"/>
              <a:ea typeface="PMingLiU" panose="02020500000000000000" pitchFamily="18" charset="-120"/>
            </a:endParaRPr>
          </a:p>
          <a:p>
            <a:pPr algn="l"/>
            <a:r>
              <a:rPr lang="zh-TW" altLang="en-US" sz="1800" b="0" i="0" u="none" strike="noStrike" baseline="0" dirty="0">
                <a:latin typeface="NotoSansCJKtc-Regular"/>
              </a:rPr>
              <a:t>在保險業，巨災</a:t>
            </a:r>
            <a:r>
              <a:rPr lang="zh-TW" altLang="en-US" sz="1800" dirty="0">
                <a:latin typeface="NotoSansCJKtc-Regular"/>
              </a:rPr>
              <a:t>風</a:t>
            </a:r>
            <a:r>
              <a:rPr lang="zh-TW" altLang="en-US" sz="1800" b="0" i="0" u="none" strike="noStrike" baseline="0" dirty="0">
                <a:latin typeface="NotoSansCJKtc-Regular"/>
              </a:rPr>
              <a:t>險融資決策先要決定持有多少內部資本與購買多少外部風險轉移計劃。接下來，分出人</a:t>
            </a:r>
            <a:r>
              <a:rPr lang="en-US" altLang="zh-TW" sz="1800" b="0" i="0" u="none" strike="noStrike" baseline="0" dirty="0">
                <a:latin typeface="NotoSansCJKtc-Regular"/>
              </a:rPr>
              <a:t>(cedent)</a:t>
            </a:r>
            <a:r>
              <a:rPr lang="zh-TW" altLang="en-US" sz="1800" b="0" i="0" u="none" strike="noStrike" baseline="0" dirty="0">
                <a:latin typeface="NotoSansCJKtc-Regular"/>
              </a:rPr>
              <a:t>決定如何在</a:t>
            </a:r>
            <a:r>
              <a:rPr lang="zh-TW" altLang="en-US" sz="1800" b="0" i="0" u="none" strike="noStrike" baseline="0" dirty="0">
                <a:solidFill>
                  <a:srgbClr val="FF0000"/>
                </a:solidFill>
                <a:latin typeface="NotoSansCJKtc-Regular"/>
              </a:rPr>
              <a:t>傳統再保險</a:t>
            </a:r>
            <a:r>
              <a:rPr lang="zh-TW" altLang="en-US" sz="1800" b="0" i="0" u="none" strike="noStrike" baseline="0" dirty="0">
                <a:latin typeface="NotoSansCJKtc-Regular"/>
              </a:rPr>
              <a:t>和 </a:t>
            </a:r>
            <a:r>
              <a:rPr lang="en-US" altLang="zh-TW" sz="1800" b="0" i="0" u="none" strike="noStrike" baseline="0" dirty="0">
                <a:solidFill>
                  <a:srgbClr val="FF0000"/>
                </a:solidFill>
                <a:latin typeface="NotoSansCJKtc-Regular"/>
              </a:rPr>
              <a:t>ILS</a:t>
            </a:r>
            <a:r>
              <a:rPr lang="zh-TW" altLang="en-US" sz="1800" b="0" i="0" u="none" strike="noStrike" baseline="0" dirty="0">
                <a:solidFill>
                  <a:srgbClr val="FF0000"/>
                </a:solidFill>
                <a:latin typeface="NotoSansCJKtc-Regular"/>
              </a:rPr>
              <a:t>（特別是 </a:t>
            </a:r>
            <a:r>
              <a:rPr lang="en-US" altLang="zh-TW" sz="1800" b="0" i="0" u="none" strike="noStrike" baseline="0" dirty="0">
                <a:solidFill>
                  <a:srgbClr val="FF0000"/>
                </a:solidFill>
                <a:latin typeface="NotoSansCJKtc-Regular"/>
              </a:rPr>
              <a:t>CAT </a:t>
            </a:r>
            <a:r>
              <a:rPr lang="zh-TW" altLang="en-US" sz="1800" b="0" i="0" u="none" strike="noStrike" baseline="0" dirty="0">
                <a:solidFill>
                  <a:srgbClr val="FF0000"/>
                </a:solidFill>
                <a:latin typeface="NotoSansCJKtc-Regular"/>
              </a:rPr>
              <a:t>債券）</a:t>
            </a:r>
            <a:r>
              <a:rPr lang="zh-TW" altLang="en-US" sz="1800" b="0" i="0" u="none" strike="noStrike" baseline="0" dirty="0">
                <a:latin typeface="NotoSansCJKtc-Regular"/>
              </a:rPr>
              <a:t>之間優化分配損失層，以實現最具成本效益的風險轉移解決方案。</a:t>
            </a:r>
            <a:endParaRPr lang="en-US" altLang="zh-TW" sz="1800" b="0" i="0" u="none" strike="noStrike" baseline="0" dirty="0">
              <a:latin typeface="PMingLiU" panose="02020500000000000000" pitchFamily="18" charset="-120"/>
              <a:ea typeface="PMingLiU" panose="02020500000000000000" pitchFamily="18" charset="-120"/>
            </a:endParaRPr>
          </a:p>
          <a:p>
            <a:pPr algn="l"/>
            <a:endParaRPr lang="en-US" altLang="zh-TW" sz="1800" dirty="0">
              <a:latin typeface="PMingLiU" panose="02020500000000000000" pitchFamily="18" charset="-120"/>
              <a:ea typeface="PMingLiU" panose="02020500000000000000" pitchFamily="18" charset="-120"/>
            </a:endParaRPr>
          </a:p>
          <a:p>
            <a:pPr algn="l"/>
            <a:endParaRPr lang="zh-TW" altLang="en-US" sz="1800" b="0" i="0" u="none" strike="noStrike" baseline="0" dirty="0">
              <a:latin typeface="NotoSansCJKtc-Regular"/>
            </a:endParaRPr>
          </a:p>
          <a:p>
            <a:pPr marL="0" indent="0" algn="l">
              <a:buNone/>
            </a:pPr>
            <a:endParaRPr lang="zh-TW" altLang="en-US" dirty="0"/>
          </a:p>
        </p:txBody>
      </p:sp>
    </p:spTree>
    <p:extLst>
      <p:ext uri="{BB962C8B-B14F-4D97-AF65-F5344CB8AC3E}">
        <p14:creationId xmlns:p14="http://schemas.microsoft.com/office/powerpoint/2010/main" val="1691880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73044D37-2A6D-4866-815C-57D387C8153F}"/>
                  </a:ext>
                </a:extLst>
              </p:cNvPr>
              <p:cNvSpPr>
                <a:spLocks noGrp="1"/>
              </p:cNvSpPr>
              <p:nvPr>
                <p:ph idx="1"/>
              </p:nvPr>
            </p:nvSpPr>
            <p:spPr>
              <a:xfrm>
                <a:off x="838200" y="313765"/>
                <a:ext cx="10515600" cy="5863198"/>
              </a:xfrm>
            </p:spPr>
            <p:txBody>
              <a:bodyPr>
                <a:normAutofit/>
              </a:bodyPr>
              <a:lstStyle/>
              <a:p>
                <a:r>
                  <a:rPr lang="zh-TW" altLang="en-US" sz="1800" dirty="0"/>
                  <a:t>而</a:t>
                </a:r>
                <a14:m>
                  <m:oMath xmlns:m="http://schemas.openxmlformats.org/officeDocument/2006/math">
                    <m:sSub>
                      <m:sSubPr>
                        <m:ctrlPr>
                          <a:rPr lang="en-US" altLang="zh-TW" sz="1800" i="1" smtClean="0">
                            <a:latin typeface="Cambria Math" panose="02040503050406030204" pitchFamily="18" charset="0"/>
                          </a:rPr>
                        </m:ctrlPr>
                      </m:sSubPr>
                      <m:e>
                        <m:r>
                          <a:rPr lang="en-US" altLang="zh-TW" sz="1800" b="0" i="1" smtClean="0">
                            <a:latin typeface="Cambria Math" panose="02040503050406030204" pitchFamily="18" charset="0"/>
                          </a:rPr>
                          <m:t>𝑃𝑂</m:t>
                        </m:r>
                      </m:e>
                      <m:sub>
                        <m:r>
                          <a:rPr lang="en-US" altLang="zh-TW" sz="1800" b="0" i="1" smtClean="0">
                            <a:latin typeface="Cambria Math" panose="02040503050406030204" pitchFamily="18" charset="0"/>
                          </a:rPr>
                          <m:t>𝑁</m:t>
                        </m:r>
                        <m:r>
                          <a:rPr lang="en-US" altLang="zh-TW" sz="1800" b="0" i="1" smtClean="0">
                            <a:latin typeface="Cambria Math" panose="02040503050406030204" pitchFamily="18" charset="0"/>
                          </a:rPr>
                          <m:t>,</m:t>
                        </m:r>
                        <m:r>
                          <a:rPr lang="en-US" altLang="zh-TW" sz="1800" b="0" i="1" smtClean="0">
                            <a:latin typeface="Cambria Math" panose="02040503050406030204" pitchFamily="18" charset="0"/>
                          </a:rPr>
                          <m:t>𝑇</m:t>
                        </m:r>
                      </m:sub>
                    </m:sSub>
                    <m:r>
                      <a:rPr lang="zh-TW" altLang="en-US" sz="1800" i="1">
                        <a:latin typeface="Cambria Math" panose="02040503050406030204" pitchFamily="18" charset="0"/>
                      </a:rPr>
                      <m:t>的</m:t>
                    </m:r>
                  </m:oMath>
                </a14:m>
                <a:r>
                  <a:rPr lang="zh-TW" altLang="en-US" sz="1800" dirty="0"/>
                  <a:t>現值 </a:t>
                </a:r>
                <a14:m>
                  <m:oMath xmlns:m="http://schemas.openxmlformats.org/officeDocument/2006/math">
                    <m:sSub>
                      <m:sSubPr>
                        <m:ctrlPr>
                          <a:rPr lang="en-US" altLang="zh-TW" sz="1800" i="1" smtClean="0">
                            <a:latin typeface="Cambria Math" panose="02040503050406030204" pitchFamily="18" charset="0"/>
                          </a:rPr>
                        </m:ctrlPr>
                      </m:sSubPr>
                      <m:e>
                        <m:r>
                          <a:rPr lang="en-US" altLang="zh-TW" sz="1800" b="0" i="1" smtClean="0">
                            <a:latin typeface="Cambria Math" panose="02040503050406030204" pitchFamily="18" charset="0"/>
                          </a:rPr>
                          <m:t>𝑃𝑉</m:t>
                        </m:r>
                      </m:e>
                      <m:sub>
                        <m:r>
                          <a:rPr lang="en-US" altLang="zh-TW" sz="1800" b="0" i="1" smtClean="0">
                            <a:latin typeface="Cambria Math" panose="02040503050406030204" pitchFamily="18" charset="0"/>
                          </a:rPr>
                          <m:t>𝑁</m:t>
                        </m:r>
                        <m:r>
                          <a:rPr lang="en-US" altLang="zh-TW" sz="1800" b="0" i="1" smtClean="0">
                            <a:latin typeface="Cambria Math" panose="02040503050406030204" pitchFamily="18" charset="0"/>
                          </a:rPr>
                          <m:t>,0</m:t>
                        </m:r>
                      </m:sub>
                    </m:sSub>
                  </m:oMath>
                </a14:m>
                <a:r>
                  <a:rPr lang="zh-TW" altLang="en-US" sz="1800" dirty="0"/>
                  <a:t>可以利用在風險中立測度下</a:t>
                </a:r>
                <a:r>
                  <a:rPr lang="en-US" altLang="zh-TW" sz="1800" dirty="0"/>
                  <a:t>martingale</a:t>
                </a:r>
                <a:r>
                  <a:rPr lang="zh-TW" altLang="en-US" sz="1800" dirty="0"/>
                  <a:t>的性質求得</a:t>
                </a:r>
                <a:r>
                  <a:rPr lang="en-US" altLang="zh-TW" sz="1800" dirty="0"/>
                  <a:t>:</a:t>
                </a:r>
              </a:p>
              <a:p>
                <a:endParaRPr lang="en-US" altLang="zh-TW" sz="1800" dirty="0"/>
              </a:p>
              <a:p>
                <a:endParaRPr lang="en-US" altLang="zh-TW" sz="1800" dirty="0"/>
              </a:p>
              <a:p>
                <a:endParaRPr lang="en-US" altLang="zh-TW" sz="1800" dirty="0"/>
              </a:p>
              <a:p>
                <a:r>
                  <a:rPr lang="zh-TW" altLang="en-US" sz="1800" dirty="0"/>
                  <a:t>也可以利用以下的式子做快速地確認</a:t>
                </a:r>
                <a:r>
                  <a:rPr lang="en-US" altLang="zh-TW" sz="1800" dirty="0"/>
                  <a:t>:</a:t>
                </a:r>
              </a:p>
              <a:p>
                <a:endParaRPr lang="en-US" altLang="zh-TW" sz="1800" dirty="0"/>
              </a:p>
              <a:p>
                <a:endParaRPr lang="en-US" altLang="zh-TW" sz="1800" dirty="0"/>
              </a:p>
              <a:p>
                <a:endParaRPr lang="en-US" altLang="zh-TW" sz="1800" dirty="0"/>
              </a:p>
              <a:p>
                <a:r>
                  <a:rPr lang="zh-TW" altLang="en-US" sz="1800" dirty="0"/>
                  <a:t>因此再保險公司的</a:t>
                </a:r>
                <a:r>
                  <a:rPr lang="zh-TW" altLang="en-US" sz="1800" dirty="0">
                    <a:solidFill>
                      <a:srgbClr val="FF0000"/>
                    </a:solidFill>
                  </a:rPr>
                  <a:t>避險組合的</a:t>
                </a:r>
                <a:r>
                  <a:rPr lang="en-US" altLang="zh-TW" sz="1800" dirty="0">
                    <a:solidFill>
                      <a:srgbClr val="FF0000"/>
                    </a:solidFill>
                  </a:rPr>
                  <a:t>NPV</a:t>
                </a:r>
                <a:r>
                  <a:rPr lang="zh-TW" altLang="en-US" sz="1800" dirty="0">
                    <a:solidFill>
                      <a:srgbClr val="FF0000"/>
                    </a:solidFill>
                  </a:rPr>
                  <a:t>為 </a:t>
                </a:r>
                <a:r>
                  <a:rPr lang="en-US" altLang="zh-TW" sz="1800" dirty="0">
                    <a:solidFill>
                      <a:srgbClr val="FF0000"/>
                    </a:solidFill>
                  </a:rPr>
                  <a:t>(1+u)</a:t>
                </a:r>
                <a14:m>
                  <m:oMath xmlns:m="http://schemas.openxmlformats.org/officeDocument/2006/math">
                    <m:sSub>
                      <m:sSubPr>
                        <m:ctrlPr>
                          <a:rPr lang="en-US" altLang="zh-TW" sz="1800" i="1" smtClean="0">
                            <a:solidFill>
                              <a:srgbClr val="FF0000"/>
                            </a:solidFill>
                            <a:latin typeface="Cambria Math" panose="02040503050406030204" pitchFamily="18" charset="0"/>
                          </a:rPr>
                        </m:ctrlPr>
                      </m:sSubPr>
                      <m:e>
                        <m:r>
                          <a:rPr lang="en-US" altLang="zh-TW" sz="1800" b="0" i="1" smtClean="0">
                            <a:solidFill>
                              <a:srgbClr val="FF0000"/>
                            </a:solidFill>
                            <a:latin typeface="Cambria Math" panose="02040503050406030204" pitchFamily="18" charset="0"/>
                          </a:rPr>
                          <m:t>𝑃𝑉</m:t>
                        </m:r>
                      </m:e>
                      <m:sub>
                        <m:r>
                          <a:rPr lang="en-US" altLang="zh-TW" sz="1800" b="0" i="1" smtClean="0">
                            <a:solidFill>
                              <a:srgbClr val="FF0000"/>
                            </a:solidFill>
                            <a:latin typeface="Cambria Math" panose="02040503050406030204" pitchFamily="18" charset="0"/>
                          </a:rPr>
                          <m:t>𝑅</m:t>
                        </m:r>
                        <m:r>
                          <a:rPr lang="en-US" altLang="zh-TW" sz="1800" b="0" i="1" smtClean="0">
                            <a:solidFill>
                              <a:srgbClr val="FF0000"/>
                            </a:solidFill>
                            <a:latin typeface="Cambria Math" panose="02040503050406030204" pitchFamily="18" charset="0"/>
                          </a:rPr>
                          <m:t>,0</m:t>
                        </m:r>
                      </m:sub>
                    </m:sSub>
                    <m:r>
                      <a:rPr lang="en-US" altLang="zh-TW" sz="1800" b="0" i="0" smtClean="0">
                        <a:solidFill>
                          <a:srgbClr val="FF0000"/>
                        </a:solidFill>
                        <a:latin typeface="Cambria Math" panose="02040503050406030204" pitchFamily="18" charset="0"/>
                      </a:rPr>
                      <m:t>−</m:t>
                    </m:r>
                    <m:sSub>
                      <m:sSubPr>
                        <m:ctrlPr>
                          <a:rPr lang="en-US" altLang="zh-TW" sz="1800" i="1" dirty="0" smtClean="0">
                            <a:solidFill>
                              <a:srgbClr val="FF0000"/>
                            </a:solidFill>
                            <a:latin typeface="Cambria Math" panose="02040503050406030204" pitchFamily="18" charset="0"/>
                          </a:rPr>
                        </m:ctrlPr>
                      </m:sSubPr>
                      <m:e>
                        <m:r>
                          <a:rPr lang="en-US" altLang="zh-TW" sz="1800" b="0" i="1" dirty="0" smtClean="0">
                            <a:solidFill>
                              <a:srgbClr val="FF0000"/>
                            </a:solidFill>
                            <a:latin typeface="Cambria Math" panose="02040503050406030204" pitchFamily="18" charset="0"/>
                          </a:rPr>
                          <m:t>𝑃𝑉</m:t>
                        </m:r>
                      </m:e>
                      <m:sub>
                        <m:r>
                          <a:rPr lang="en-US" altLang="zh-TW" sz="1800" b="0" i="1" dirty="0" smtClean="0">
                            <a:solidFill>
                              <a:srgbClr val="FF0000"/>
                            </a:solidFill>
                            <a:latin typeface="Cambria Math" panose="02040503050406030204" pitchFamily="18" charset="0"/>
                          </a:rPr>
                          <m:t>𝑁</m:t>
                        </m:r>
                        <m:r>
                          <a:rPr lang="en-US" altLang="zh-TW" sz="1800" b="0" i="1" dirty="0" smtClean="0">
                            <a:solidFill>
                              <a:srgbClr val="FF0000"/>
                            </a:solidFill>
                            <a:latin typeface="Cambria Math" panose="02040503050406030204" pitchFamily="18" charset="0"/>
                          </a:rPr>
                          <m:t>,0</m:t>
                        </m:r>
                      </m:sub>
                    </m:sSub>
                    <m:r>
                      <a:rPr lang="en-US" altLang="zh-TW" sz="1800" b="0" i="1" dirty="0" smtClean="0">
                        <a:solidFill>
                          <a:srgbClr val="FF0000"/>
                        </a:solidFill>
                        <a:latin typeface="Cambria Math" panose="02040503050406030204" pitchFamily="18" charset="0"/>
                      </a:rPr>
                      <m:t>−</m:t>
                    </m:r>
                  </m:oMath>
                </a14:m>
                <a:r>
                  <a:rPr lang="en-US" altLang="zh-TW" sz="1800" dirty="0">
                    <a:solidFill>
                      <a:srgbClr val="FF0000"/>
                    </a:solidFill>
                  </a:rPr>
                  <a:t>(1+d)</a:t>
                </a:r>
                <a14:m>
                  <m:oMath xmlns:m="http://schemas.openxmlformats.org/officeDocument/2006/math">
                    <m:sSub>
                      <m:sSubPr>
                        <m:ctrlPr>
                          <a:rPr lang="en-US" altLang="zh-TW" sz="1800" i="1" smtClean="0">
                            <a:solidFill>
                              <a:srgbClr val="FF0000"/>
                            </a:solidFill>
                            <a:latin typeface="Cambria Math" panose="02040503050406030204" pitchFamily="18" charset="0"/>
                          </a:rPr>
                        </m:ctrlPr>
                      </m:sSubPr>
                      <m:e>
                        <m:r>
                          <m:rPr>
                            <m:sty m:val="p"/>
                          </m:rPr>
                          <a:rPr lang="en-US" altLang="zh-TW" sz="1800" i="1" smtClean="0">
                            <a:solidFill>
                              <a:srgbClr val="FF0000"/>
                            </a:solidFill>
                            <a:latin typeface="Cambria Math" panose="02040503050406030204" pitchFamily="18" charset="0"/>
                          </a:rPr>
                          <m:t>Δ</m:t>
                        </m:r>
                      </m:e>
                      <m:sub>
                        <m:r>
                          <a:rPr lang="en-US" altLang="zh-TW" sz="1800" i="1" smtClean="0">
                            <a:solidFill>
                              <a:srgbClr val="FF0000"/>
                            </a:solidFill>
                            <a:latin typeface="Cambria Math" panose="02040503050406030204" pitchFamily="18" charset="0"/>
                          </a:rPr>
                          <m:t>0</m:t>
                        </m:r>
                      </m:sub>
                    </m:sSub>
                  </m:oMath>
                </a14:m>
                <a:r>
                  <a:rPr lang="en-US" altLang="zh-TW" sz="1800" dirty="0">
                    <a:solidFill>
                      <a:srgbClr val="FF0000"/>
                    </a:solidFill>
                  </a:rPr>
                  <a:t>,</a:t>
                </a:r>
                <a:r>
                  <a:rPr lang="zh-TW" altLang="en-US" sz="1800" dirty="0"/>
                  <a:t>其中為 </a:t>
                </a:r>
                <a:r>
                  <a:rPr lang="en-US" altLang="zh-TW" sz="1800" dirty="0">
                    <a:solidFill>
                      <a:srgbClr val="FF0000"/>
                    </a:solidFill>
                  </a:rPr>
                  <a:t>(1+u)</a:t>
                </a:r>
                <a14:m>
                  <m:oMath xmlns:m="http://schemas.openxmlformats.org/officeDocument/2006/math">
                    <m:sSub>
                      <m:sSubPr>
                        <m:ctrlPr>
                          <a:rPr lang="en-US" altLang="zh-TW" sz="1800" i="1" smtClean="0">
                            <a:solidFill>
                              <a:srgbClr val="FF0000"/>
                            </a:solidFill>
                            <a:latin typeface="Cambria Math" panose="02040503050406030204" pitchFamily="18" charset="0"/>
                          </a:rPr>
                        </m:ctrlPr>
                      </m:sSubPr>
                      <m:e>
                        <m:r>
                          <a:rPr lang="en-US" altLang="zh-TW" sz="1800" b="0" i="1" smtClean="0">
                            <a:solidFill>
                              <a:srgbClr val="FF0000"/>
                            </a:solidFill>
                            <a:latin typeface="Cambria Math" panose="02040503050406030204" pitchFamily="18" charset="0"/>
                          </a:rPr>
                          <m:t>𝑃𝑉</m:t>
                        </m:r>
                      </m:e>
                      <m:sub>
                        <m:r>
                          <a:rPr lang="en-US" altLang="zh-TW" sz="1800" b="0" i="1" smtClean="0">
                            <a:solidFill>
                              <a:srgbClr val="FF0000"/>
                            </a:solidFill>
                            <a:latin typeface="Cambria Math" panose="02040503050406030204" pitchFamily="18" charset="0"/>
                          </a:rPr>
                          <m:t>𝑅</m:t>
                        </m:r>
                        <m:r>
                          <a:rPr lang="en-US" altLang="zh-TW" sz="1800" b="0" i="1" smtClean="0">
                            <a:solidFill>
                              <a:srgbClr val="FF0000"/>
                            </a:solidFill>
                            <a:latin typeface="Cambria Math" panose="02040503050406030204" pitchFamily="18" charset="0"/>
                          </a:rPr>
                          <m:t>,0</m:t>
                        </m:r>
                      </m:sub>
                    </m:sSub>
                  </m:oMath>
                </a14:m>
                <a:r>
                  <a:rPr lang="zh-TW" altLang="en-US" sz="1800" dirty="0">
                    <a:solidFill>
                      <a:srgbClr val="FF0000"/>
                    </a:solidFill>
                  </a:rPr>
                  <a:t>是再保險價格</a:t>
                </a:r>
                <a:r>
                  <a:rPr lang="en-US" altLang="zh-TW" sz="1800" dirty="0"/>
                  <a:t>, </a:t>
                </a:r>
                <a14:m>
                  <m:oMath xmlns:m="http://schemas.openxmlformats.org/officeDocument/2006/math">
                    <m:sSub>
                      <m:sSubPr>
                        <m:ctrlPr>
                          <a:rPr lang="en-US" altLang="zh-TW" sz="1800" i="1" dirty="0" smtClean="0">
                            <a:latin typeface="Cambria Math" panose="02040503050406030204" pitchFamily="18" charset="0"/>
                          </a:rPr>
                        </m:ctrlPr>
                      </m:sSubPr>
                      <m:e>
                        <m:r>
                          <a:rPr lang="en-US" altLang="zh-TW" sz="1800" b="0" i="1" dirty="0" smtClean="0">
                            <a:latin typeface="Cambria Math" panose="02040503050406030204" pitchFamily="18" charset="0"/>
                          </a:rPr>
                          <m:t>𝑃𝑉</m:t>
                        </m:r>
                      </m:e>
                      <m:sub>
                        <m:r>
                          <a:rPr lang="en-US" altLang="zh-TW" sz="1800" b="0" i="1" dirty="0" smtClean="0">
                            <a:latin typeface="Cambria Math" panose="02040503050406030204" pitchFamily="18" charset="0"/>
                          </a:rPr>
                          <m:t>𝑁</m:t>
                        </m:r>
                        <m:r>
                          <a:rPr lang="en-US" altLang="zh-TW" sz="1800" b="0" i="1" dirty="0" smtClean="0">
                            <a:latin typeface="Cambria Math" panose="02040503050406030204" pitchFamily="18" charset="0"/>
                          </a:rPr>
                          <m:t>,0</m:t>
                        </m:r>
                      </m:sub>
                    </m:sSub>
                  </m:oMath>
                </a14:m>
                <a:r>
                  <a:rPr lang="zh-TW" altLang="en-US" sz="1800" dirty="0"/>
                  <a:t>為</a:t>
                </a:r>
                <a:r>
                  <a:rPr lang="zh-TW" altLang="en-US" sz="1800" dirty="0">
                    <a:solidFill>
                      <a:srgbClr val="FF0000"/>
                    </a:solidFill>
                  </a:rPr>
                  <a:t>再報險公司的</a:t>
                </a:r>
                <a:r>
                  <a:rPr lang="en-US" altLang="zh-TW" sz="1800" dirty="0">
                    <a:solidFill>
                      <a:srgbClr val="FF0000"/>
                    </a:solidFill>
                  </a:rPr>
                  <a:t>net payoff</a:t>
                </a:r>
                <a:r>
                  <a:rPr lang="zh-TW" altLang="en-US" sz="1800" dirty="0">
                    <a:solidFill>
                      <a:srgbClr val="FF0000"/>
                    </a:solidFill>
                  </a:rPr>
                  <a:t>的</a:t>
                </a:r>
                <a:r>
                  <a:rPr lang="en-US" altLang="zh-TW" sz="1800" dirty="0">
                    <a:solidFill>
                      <a:srgbClr val="FF0000"/>
                    </a:solidFill>
                  </a:rPr>
                  <a:t>PV</a:t>
                </a:r>
                <a:r>
                  <a:rPr lang="en-US" altLang="zh-TW" sz="1800" dirty="0"/>
                  <a:t>,</a:t>
                </a:r>
                <a:r>
                  <a:rPr lang="en-US" altLang="zh-TW" sz="1800" b="0" dirty="0"/>
                  <a:t> </a:t>
                </a:r>
                <a:r>
                  <a:rPr lang="en-US" altLang="zh-TW" sz="1800" dirty="0">
                    <a:solidFill>
                      <a:srgbClr val="FF0000"/>
                    </a:solidFill>
                  </a:rPr>
                  <a:t>(1+d)</a:t>
                </a:r>
                <a14:m>
                  <m:oMath xmlns:m="http://schemas.openxmlformats.org/officeDocument/2006/math">
                    <m:sSub>
                      <m:sSubPr>
                        <m:ctrlPr>
                          <a:rPr lang="en-US" altLang="zh-TW" sz="1800" i="1" smtClean="0">
                            <a:solidFill>
                              <a:srgbClr val="FF0000"/>
                            </a:solidFill>
                            <a:latin typeface="Cambria Math" panose="02040503050406030204" pitchFamily="18" charset="0"/>
                          </a:rPr>
                        </m:ctrlPr>
                      </m:sSubPr>
                      <m:e>
                        <m:r>
                          <m:rPr>
                            <m:sty m:val="p"/>
                          </m:rPr>
                          <a:rPr lang="en-US" altLang="zh-TW" sz="1800" i="1" smtClean="0">
                            <a:solidFill>
                              <a:srgbClr val="FF0000"/>
                            </a:solidFill>
                            <a:latin typeface="Cambria Math" panose="02040503050406030204" pitchFamily="18" charset="0"/>
                          </a:rPr>
                          <m:t>Δ</m:t>
                        </m:r>
                      </m:e>
                      <m:sub>
                        <m:r>
                          <a:rPr lang="en-US" altLang="zh-TW" sz="1800" i="1" smtClean="0">
                            <a:solidFill>
                              <a:srgbClr val="FF0000"/>
                            </a:solidFill>
                            <a:latin typeface="Cambria Math" panose="02040503050406030204" pitchFamily="18" charset="0"/>
                          </a:rPr>
                          <m:t>0</m:t>
                        </m:r>
                      </m:sub>
                    </m:sSub>
                  </m:oMath>
                </a14:m>
                <a:r>
                  <a:rPr lang="zh-TW" altLang="en-US" sz="1800" dirty="0">
                    <a:solidFill>
                      <a:srgbClr val="FF0000"/>
                    </a:solidFill>
                  </a:rPr>
                  <a:t>為發行</a:t>
                </a:r>
                <a:r>
                  <a:rPr lang="en-US" altLang="zh-TW" sz="1800" dirty="0">
                    <a:solidFill>
                      <a:srgbClr val="FF0000"/>
                    </a:solidFill>
                  </a:rPr>
                  <a:t>Cat bond</a:t>
                </a:r>
                <a:r>
                  <a:rPr lang="zh-TW" altLang="en-US" sz="1800" dirty="0">
                    <a:solidFill>
                      <a:srgbClr val="FF0000"/>
                    </a:solidFill>
                  </a:rPr>
                  <a:t>的</a:t>
                </a:r>
                <a:r>
                  <a:rPr lang="en-US" altLang="zh-TW" sz="1800" dirty="0">
                    <a:solidFill>
                      <a:srgbClr val="FF0000"/>
                    </a:solidFill>
                  </a:rPr>
                  <a:t>variable cost</a:t>
                </a:r>
                <a:r>
                  <a:rPr lang="en-US" altLang="zh-TW" sz="1800" dirty="0"/>
                  <a:t>,</a:t>
                </a:r>
                <a:r>
                  <a:rPr lang="zh-TW" altLang="en-US" sz="1800" dirty="0"/>
                  <a:t>這個式子可以再進一步的簡化為</a:t>
                </a:r>
                <a:r>
                  <a:rPr lang="en-US" altLang="zh-TW" sz="1800" dirty="0"/>
                  <a:t>u</a:t>
                </a:r>
                <a14:m>
                  <m:oMath xmlns:m="http://schemas.openxmlformats.org/officeDocument/2006/math">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𝑃𝑉</m:t>
                        </m:r>
                      </m:e>
                      <m:sub>
                        <m:r>
                          <a:rPr lang="en-US" altLang="zh-TW" sz="1800" i="1">
                            <a:latin typeface="Cambria Math" panose="02040503050406030204" pitchFamily="18" charset="0"/>
                          </a:rPr>
                          <m:t>𝑅</m:t>
                        </m:r>
                        <m:r>
                          <a:rPr lang="en-US" altLang="zh-TW" sz="1800" i="1">
                            <a:latin typeface="Cambria Math" panose="02040503050406030204" pitchFamily="18" charset="0"/>
                          </a:rPr>
                          <m:t>,0</m:t>
                        </m:r>
                      </m:sub>
                    </m:sSub>
                    <m:r>
                      <a:rPr lang="en-US" altLang="zh-TW" sz="1800" b="0" i="0" smtClean="0">
                        <a:latin typeface="Cambria Math" panose="02040503050406030204" pitchFamily="18" charset="0"/>
                      </a:rPr>
                      <m:t>−</m:t>
                    </m:r>
                  </m:oMath>
                </a14:m>
                <a:r>
                  <a:rPr lang="en-US" altLang="zh-TW" sz="1800" dirty="0"/>
                  <a:t>d</a:t>
                </a:r>
                <a14:m>
                  <m:oMath xmlns:m="http://schemas.openxmlformats.org/officeDocument/2006/math">
                    <m:sSub>
                      <m:sSubPr>
                        <m:ctrlPr>
                          <a:rPr lang="en-US" altLang="zh-TW" sz="1800" i="1" smtClean="0">
                            <a:solidFill>
                              <a:srgbClr val="836967"/>
                            </a:solidFill>
                            <a:latin typeface="Cambria Math" panose="02040503050406030204" pitchFamily="18" charset="0"/>
                          </a:rPr>
                        </m:ctrlPr>
                      </m:sSubPr>
                      <m:e>
                        <m:r>
                          <m:rPr>
                            <m:sty m:val="p"/>
                          </m:rPr>
                          <a:rPr lang="en-US" altLang="zh-TW" sz="1800" i="1" smtClean="0">
                            <a:latin typeface="Cambria Math" panose="02040503050406030204" pitchFamily="18" charset="0"/>
                          </a:rPr>
                          <m:t>Δ</m:t>
                        </m:r>
                      </m:e>
                      <m:sub>
                        <m:r>
                          <a:rPr lang="en-US" altLang="zh-TW" sz="1800" i="1" smtClean="0">
                            <a:latin typeface="Cambria Math" panose="02040503050406030204" pitchFamily="18" charset="0"/>
                          </a:rPr>
                          <m:t>0</m:t>
                        </m:r>
                      </m:sub>
                    </m:sSub>
                  </m:oMath>
                </a14:m>
                <a:r>
                  <a:rPr lang="zh-TW" altLang="en-US" sz="1800" dirty="0"/>
                  <a:t>。</a:t>
                </a:r>
                <a:endParaRPr lang="en-US" altLang="zh-TW" sz="1800" dirty="0"/>
              </a:p>
              <a:p>
                <a:endParaRPr lang="en-US" altLang="zh-TW" dirty="0"/>
              </a:p>
              <a:p>
                <a:r>
                  <a:rPr lang="zh-TW" altLang="en-US" sz="1800" dirty="0"/>
                  <a:t>當再保險公司發行更多 </a:t>
                </a:r>
                <a:r>
                  <a:rPr lang="en-US" altLang="zh-TW" sz="1800" dirty="0"/>
                  <a:t>CAT </a:t>
                </a:r>
                <a:r>
                  <a:rPr lang="zh-TW" altLang="en-US" sz="1800" dirty="0"/>
                  <a:t>債券時，</a:t>
                </a:r>
                <a:r>
                  <a:rPr lang="en-US" altLang="zh-TW" sz="1800" dirty="0"/>
                  <a:t>NPV </a:t>
                </a:r>
                <a:r>
                  <a:rPr lang="zh-TW" altLang="en-US" sz="1800" dirty="0"/>
                  <a:t>將增加以反映更有價值的再保險合同，相對地也會降低以反映成本更高的債券發行。</a:t>
                </a:r>
                <a:endParaRPr lang="en-US" altLang="zh-TW" sz="1800" dirty="0"/>
              </a:p>
              <a:p>
                <a:endParaRPr lang="en-US" altLang="zh-TW" sz="1800" dirty="0"/>
              </a:p>
              <a:p>
                <a:r>
                  <a:rPr lang="zh-TW" altLang="en-US" sz="1800" dirty="0"/>
                  <a:t>為了達到</a:t>
                </a:r>
                <a:r>
                  <a:rPr lang="en-US" altLang="zh-TW" sz="1800" dirty="0"/>
                  <a:t>global</a:t>
                </a:r>
                <a:r>
                  <a:rPr lang="zh-TW" altLang="en-US" sz="1800" dirty="0"/>
                  <a:t>最優化</a:t>
                </a:r>
                <a:r>
                  <a:rPr lang="en-US" altLang="zh-TW" sz="1800" dirty="0"/>
                  <a:t>,</a:t>
                </a:r>
                <a:r>
                  <a:rPr lang="zh-TW" altLang="en-US" sz="1800" dirty="0"/>
                  <a:t>在給定</a:t>
                </a:r>
                <a:r>
                  <a:rPr lang="en-US" altLang="zh-TW" sz="1800" dirty="0"/>
                  <a:t>Cat bond</a:t>
                </a:r>
                <a:r>
                  <a:rPr lang="zh-TW" altLang="en-US" sz="1800" dirty="0"/>
                  <a:t>的結構參數</a:t>
                </a:r>
                <a:r>
                  <a:rPr lang="en-US" altLang="zh-TW" sz="1800" dirty="0"/>
                  <a:t>F</a:t>
                </a:r>
                <a:r>
                  <a:rPr lang="zh-TW" altLang="en-US" sz="1800" dirty="0">
                    <a:latin typeface="PMingLiU" panose="02020500000000000000" pitchFamily="18" charset="-120"/>
                    <a:ea typeface="PMingLiU" panose="02020500000000000000" pitchFamily="18" charset="-120"/>
                  </a:rPr>
                  <a:t>、</a:t>
                </a:r>
                <a:r>
                  <a:rPr lang="en-US" altLang="zh-TW" sz="1800" dirty="0">
                    <a:latin typeface="PMingLiU" panose="02020500000000000000" pitchFamily="18" charset="-120"/>
                    <a:ea typeface="PMingLiU" panose="02020500000000000000" pitchFamily="18" charset="-120"/>
                  </a:rPr>
                  <a:t>K</a:t>
                </a:r>
                <a:r>
                  <a:rPr lang="zh-TW" altLang="en-US" sz="1800" dirty="0">
                    <a:latin typeface="PMingLiU" panose="02020500000000000000" pitchFamily="18" charset="-120"/>
                    <a:ea typeface="PMingLiU" panose="02020500000000000000" pitchFamily="18" charset="-120"/>
                  </a:rPr>
                  <a:t>的再保險覆蓋層下</a:t>
                </a:r>
                <a:r>
                  <a:rPr lang="en-US" altLang="zh-TW" sz="1800" dirty="0">
                    <a:latin typeface="PMingLiU" panose="02020500000000000000" pitchFamily="18" charset="-120"/>
                    <a:ea typeface="PMingLiU" panose="02020500000000000000" pitchFamily="18" charset="-120"/>
                  </a:rPr>
                  <a:t>,</a:t>
                </a:r>
                <a:r>
                  <a:rPr lang="zh-TW" altLang="en-US" sz="1800" dirty="0">
                    <a:latin typeface="PMingLiU" panose="02020500000000000000" pitchFamily="18" charset="-120"/>
                    <a:ea typeface="PMingLiU" panose="02020500000000000000" pitchFamily="18" charset="-120"/>
                  </a:rPr>
                  <a:t>最大化分配</a:t>
                </a:r>
                <a:r>
                  <a:rPr lang="en-US" altLang="zh-TW" sz="1800" dirty="0">
                    <a:latin typeface="PMingLiU" panose="02020500000000000000" pitchFamily="18" charset="-120"/>
                    <a:ea typeface="PMingLiU" panose="02020500000000000000" pitchFamily="18" charset="-120"/>
                  </a:rPr>
                  <a:t>(allocation)</a:t>
                </a:r>
                <a:r>
                  <a:rPr lang="zh-TW" altLang="en-US" sz="1800" dirty="0">
                    <a:latin typeface="PMingLiU" panose="02020500000000000000" pitchFamily="18" charset="-120"/>
                    <a:ea typeface="PMingLiU" panose="02020500000000000000" pitchFamily="18" charset="-120"/>
                  </a:rPr>
                  <a:t>的</a:t>
                </a:r>
                <a:r>
                  <a:rPr lang="en-US" altLang="zh-TW" sz="1800" dirty="0">
                    <a:latin typeface="PMingLiU" panose="02020500000000000000" pitchFamily="18" charset="-120"/>
                    <a:ea typeface="PMingLiU" panose="02020500000000000000" pitchFamily="18" charset="-120"/>
                  </a:rPr>
                  <a:t>NPV</a:t>
                </a:r>
                <a:endParaRPr lang="zh-TW" altLang="en-US" sz="1800" dirty="0"/>
              </a:p>
            </p:txBody>
          </p:sp>
        </mc:Choice>
        <mc:Fallback>
          <p:sp>
            <p:nvSpPr>
              <p:cNvPr id="3" name="內容版面配置區 2">
                <a:extLst>
                  <a:ext uri="{FF2B5EF4-FFF2-40B4-BE49-F238E27FC236}">
                    <a16:creationId xmlns:a16="http://schemas.microsoft.com/office/drawing/2014/main" id="{73044D37-2A6D-4866-815C-57D387C8153F}"/>
                  </a:ext>
                </a:extLst>
              </p:cNvPr>
              <p:cNvSpPr>
                <a:spLocks noGrp="1" noRot="1" noChangeAspect="1" noMove="1" noResize="1" noEditPoints="1" noAdjustHandles="1" noChangeArrowheads="1" noChangeShapeType="1" noTextEdit="1"/>
              </p:cNvSpPr>
              <p:nvPr>
                <p:ph idx="1"/>
              </p:nvPr>
            </p:nvSpPr>
            <p:spPr>
              <a:xfrm>
                <a:off x="838200" y="313765"/>
                <a:ext cx="10515600" cy="5863198"/>
              </a:xfrm>
              <a:blipFill>
                <a:blip r:embed="rId2"/>
                <a:stretch>
                  <a:fillRect l="-406" t="-832" r="-464"/>
                </a:stretch>
              </a:blipFill>
            </p:spPr>
            <p:txBody>
              <a:bodyPr/>
              <a:lstStyle/>
              <a:p>
                <a:r>
                  <a:rPr lang="zh-TW" altLang="en-US">
                    <a:noFill/>
                  </a:rPr>
                  <a:t> </a:t>
                </a:r>
              </a:p>
            </p:txBody>
          </p:sp>
        </mc:Fallback>
      </mc:AlternateContent>
      <p:pic>
        <p:nvPicPr>
          <p:cNvPr id="5" name="圖片 4">
            <a:extLst>
              <a:ext uri="{FF2B5EF4-FFF2-40B4-BE49-F238E27FC236}">
                <a16:creationId xmlns:a16="http://schemas.microsoft.com/office/drawing/2014/main" id="{D22AEA54-23EA-C722-3DF3-E516E9D6B8CF}"/>
              </a:ext>
            </a:extLst>
          </p:cNvPr>
          <p:cNvPicPr>
            <a:picLocks noChangeAspect="1"/>
          </p:cNvPicPr>
          <p:nvPr/>
        </p:nvPicPr>
        <p:blipFill>
          <a:blip r:embed="rId3"/>
          <a:stretch>
            <a:fillRect/>
          </a:stretch>
        </p:blipFill>
        <p:spPr>
          <a:xfrm>
            <a:off x="3509401" y="749954"/>
            <a:ext cx="4276725" cy="1019175"/>
          </a:xfrm>
          <a:prstGeom prst="rect">
            <a:avLst/>
          </a:prstGeom>
        </p:spPr>
      </p:pic>
      <p:pic>
        <p:nvPicPr>
          <p:cNvPr id="7" name="圖片 6">
            <a:extLst>
              <a:ext uri="{FF2B5EF4-FFF2-40B4-BE49-F238E27FC236}">
                <a16:creationId xmlns:a16="http://schemas.microsoft.com/office/drawing/2014/main" id="{CE392FBF-88BB-89AD-4290-627AF5B7A97A}"/>
              </a:ext>
            </a:extLst>
          </p:cNvPr>
          <p:cNvPicPr>
            <a:picLocks noChangeAspect="1"/>
          </p:cNvPicPr>
          <p:nvPr/>
        </p:nvPicPr>
        <p:blipFill>
          <a:blip r:embed="rId4"/>
          <a:stretch>
            <a:fillRect/>
          </a:stretch>
        </p:blipFill>
        <p:spPr>
          <a:xfrm>
            <a:off x="4124043" y="2380831"/>
            <a:ext cx="2581275" cy="523875"/>
          </a:xfrm>
          <a:prstGeom prst="rect">
            <a:avLst/>
          </a:prstGeom>
        </p:spPr>
      </p:pic>
      <p:pic>
        <p:nvPicPr>
          <p:cNvPr id="9" name="圖片 8">
            <a:extLst>
              <a:ext uri="{FF2B5EF4-FFF2-40B4-BE49-F238E27FC236}">
                <a16:creationId xmlns:a16="http://schemas.microsoft.com/office/drawing/2014/main" id="{0C8B798C-3AB2-11B9-C08A-A44609AB40DE}"/>
              </a:ext>
            </a:extLst>
          </p:cNvPr>
          <p:cNvPicPr>
            <a:picLocks noChangeAspect="1"/>
          </p:cNvPicPr>
          <p:nvPr/>
        </p:nvPicPr>
        <p:blipFill>
          <a:blip r:embed="rId5"/>
          <a:stretch>
            <a:fillRect/>
          </a:stretch>
        </p:blipFill>
        <p:spPr>
          <a:xfrm>
            <a:off x="4338917" y="6108046"/>
            <a:ext cx="2483224" cy="613046"/>
          </a:xfrm>
          <a:prstGeom prst="rect">
            <a:avLst/>
          </a:prstGeom>
        </p:spPr>
      </p:pic>
    </p:spTree>
    <p:extLst>
      <p:ext uri="{BB962C8B-B14F-4D97-AF65-F5344CB8AC3E}">
        <p14:creationId xmlns:p14="http://schemas.microsoft.com/office/powerpoint/2010/main" val="3896713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274FA50F-F588-0191-19DB-9D4382594D2F}"/>
              </a:ext>
            </a:extLst>
          </p:cNvPr>
          <p:cNvSpPr>
            <a:spLocks noGrp="1"/>
          </p:cNvSpPr>
          <p:nvPr>
            <p:ph idx="1"/>
          </p:nvPr>
        </p:nvSpPr>
        <p:spPr>
          <a:xfrm>
            <a:off x="838199" y="322729"/>
            <a:ext cx="11057965" cy="5854234"/>
          </a:xfrm>
        </p:spPr>
        <p:txBody>
          <a:bodyPr/>
          <a:lstStyle/>
          <a:p>
            <a:r>
              <a:rPr lang="zh-TW" altLang="en-US" sz="1800" b="0" i="0" u="none" strike="noStrike" baseline="0" dirty="0">
                <a:latin typeface="+mn-ea"/>
              </a:rPr>
              <a:t>其中，</a:t>
            </a:r>
            <a:r>
              <a:rPr lang="en-US" altLang="zh-TW" sz="1800" dirty="0">
                <a:solidFill>
                  <a:srgbClr val="FF0000"/>
                </a:solidFill>
                <a:latin typeface="+mn-ea"/>
              </a:rPr>
              <a:t>optimization</a:t>
            </a:r>
            <a:r>
              <a:rPr lang="zh-TW" altLang="en-US" sz="1800" dirty="0">
                <a:solidFill>
                  <a:srgbClr val="FF0000"/>
                </a:solidFill>
                <a:latin typeface="+mn-ea"/>
              </a:rPr>
              <a:t>出現</a:t>
            </a:r>
            <a:r>
              <a:rPr lang="zh-TW" altLang="en-US" sz="1800" b="0" i="0" u="none" strike="noStrike" baseline="0" dirty="0">
                <a:latin typeface="+mn-ea"/>
              </a:rPr>
              <a:t>在再保險利潤</a:t>
            </a:r>
            <a:r>
              <a:rPr lang="en-US" altLang="zh-TW" sz="1800" b="0" i="0" u="none" strike="noStrike" baseline="0" dirty="0">
                <a:latin typeface="+mn-ea"/>
              </a:rPr>
              <a:t>(insurance profits)</a:t>
            </a:r>
            <a:r>
              <a:rPr lang="zh-TW" altLang="en-US" sz="1800" b="0" i="0" u="none" strike="noStrike" baseline="0" dirty="0">
                <a:solidFill>
                  <a:srgbClr val="FF0000"/>
                </a:solidFill>
                <a:latin typeface="+mn-ea"/>
              </a:rPr>
              <a:t>邊際增加的 </a:t>
            </a:r>
            <a:r>
              <a:rPr lang="en-US" altLang="zh-TW" sz="1800" b="0" i="0" u="none" strike="noStrike" baseline="0" dirty="0">
                <a:solidFill>
                  <a:srgbClr val="FF0000"/>
                </a:solidFill>
                <a:latin typeface="+mn-ea"/>
              </a:rPr>
              <a:t>PV </a:t>
            </a:r>
            <a:r>
              <a:rPr lang="zh-TW" altLang="en-US" sz="1800" dirty="0">
                <a:latin typeface="+mn-ea"/>
              </a:rPr>
              <a:t>和</a:t>
            </a:r>
            <a:r>
              <a:rPr lang="zh-TW" altLang="en-US" sz="1800" b="0" i="0" u="none" strike="noStrike" baseline="0" dirty="0">
                <a:latin typeface="+mn-ea"/>
              </a:rPr>
              <a:t> </a:t>
            </a:r>
            <a:r>
              <a:rPr lang="en-US" altLang="zh-TW" sz="1800" b="0" i="0" u="none" strike="noStrike" baseline="0" dirty="0">
                <a:latin typeface="+mn-ea"/>
              </a:rPr>
              <a:t>CAT </a:t>
            </a:r>
            <a:r>
              <a:rPr lang="zh-TW" altLang="en-US" sz="1800" b="0" i="0" u="none" strike="noStrike" baseline="0" dirty="0">
                <a:latin typeface="+mn-ea"/>
              </a:rPr>
              <a:t>債券發</a:t>
            </a:r>
            <a:r>
              <a:rPr lang="zh-TW" altLang="en-US" sz="1800" dirty="0">
                <a:latin typeface="+mn-ea"/>
              </a:rPr>
              <a:t>行</a:t>
            </a:r>
            <a:r>
              <a:rPr lang="zh-TW" altLang="en-US" sz="1800" b="0" i="0" u="none" strike="noStrike" baseline="0" dirty="0">
                <a:solidFill>
                  <a:srgbClr val="FF0000"/>
                </a:solidFill>
                <a:latin typeface="+mn-ea"/>
              </a:rPr>
              <a:t>成本邊際增加的 </a:t>
            </a:r>
            <a:r>
              <a:rPr lang="en-US" altLang="zh-TW" sz="1800" b="0" i="0" u="none" strike="noStrike" baseline="0" dirty="0">
                <a:solidFill>
                  <a:srgbClr val="FF0000"/>
                </a:solidFill>
                <a:latin typeface="+mn-ea"/>
              </a:rPr>
              <a:t>PV </a:t>
            </a:r>
            <a:r>
              <a:rPr lang="zh-TW" altLang="en-US" sz="1800" b="0" i="0" u="none" strike="noStrike" baseline="0" dirty="0">
                <a:solidFill>
                  <a:srgbClr val="FF0000"/>
                </a:solidFill>
                <a:latin typeface="+mn-ea"/>
              </a:rPr>
              <a:t>相互抵消的點</a:t>
            </a:r>
            <a:r>
              <a:rPr lang="zh-TW" altLang="en-US" sz="1800" b="0" i="0" u="none" strike="noStrike" baseline="0" dirty="0">
                <a:latin typeface="+mn-ea"/>
              </a:rPr>
              <a:t>。</a:t>
            </a:r>
            <a:endParaRPr lang="en-US" altLang="zh-TW" sz="1800" b="0" i="0" u="none" strike="noStrike" baseline="0" dirty="0">
              <a:latin typeface="+mn-ea"/>
            </a:endParaRPr>
          </a:p>
          <a:p>
            <a:pPr algn="l"/>
            <a:endParaRPr lang="en-US" altLang="zh-TW" sz="1800" dirty="0">
              <a:latin typeface="+mn-ea"/>
            </a:endParaRPr>
          </a:p>
          <a:p>
            <a:r>
              <a:rPr lang="zh-TW" altLang="en-US" sz="1800" b="0" i="0" u="none" strike="noStrike" baseline="0" dirty="0">
                <a:solidFill>
                  <a:srgbClr val="0070C0"/>
                </a:solidFill>
                <a:latin typeface="+mn-ea"/>
              </a:rPr>
              <a:t>通過增加無違約 </a:t>
            </a:r>
            <a:r>
              <a:rPr lang="en-US" altLang="zh-TW" sz="1800" b="0" i="0" u="none" strike="noStrike" baseline="0" dirty="0">
                <a:solidFill>
                  <a:srgbClr val="0070C0"/>
                </a:solidFill>
                <a:latin typeface="+mn-ea"/>
              </a:rPr>
              <a:t>CAT </a:t>
            </a:r>
            <a:r>
              <a:rPr lang="zh-TW" altLang="en-US" sz="1800" b="0" i="0" u="none" strike="noStrike" baseline="0" dirty="0">
                <a:solidFill>
                  <a:srgbClr val="0070C0"/>
                </a:solidFill>
                <a:latin typeface="+mn-ea"/>
              </a:rPr>
              <a:t>債券提供的保險範圍，再保險人降低了違約的再保險索賠</a:t>
            </a:r>
            <a:r>
              <a:rPr lang="en-US" altLang="zh-TW" sz="1800" b="0" i="0" u="none" strike="noStrike" baseline="0" dirty="0">
                <a:solidFill>
                  <a:srgbClr val="0070C0"/>
                </a:solidFill>
                <a:latin typeface="+mn-ea"/>
              </a:rPr>
              <a:t>(claim)</a:t>
            </a:r>
            <a:r>
              <a:rPr lang="zh-TW" altLang="en-US" sz="1800" b="0" i="0" u="none" strike="noStrike" baseline="0" dirty="0">
                <a:solidFill>
                  <a:srgbClr val="0070C0"/>
                </a:solidFill>
                <a:latin typeface="+mn-ea"/>
              </a:rPr>
              <a:t>的期望值，從而增加了每美元再保險合約提供給保險人覆蓋</a:t>
            </a:r>
            <a:r>
              <a:rPr lang="en-US" altLang="zh-TW" sz="1800" b="0" i="0" u="none" strike="noStrike" baseline="0" dirty="0">
                <a:solidFill>
                  <a:srgbClr val="0070C0"/>
                </a:solidFill>
                <a:latin typeface="+mn-ea"/>
              </a:rPr>
              <a:t>(coverage)</a:t>
            </a:r>
            <a:r>
              <a:rPr lang="zh-TW" altLang="en-US" sz="1800" b="0" i="0" u="none" strike="noStrike" baseline="0" dirty="0">
                <a:solidFill>
                  <a:srgbClr val="0070C0"/>
                </a:solidFill>
                <a:latin typeface="+mn-ea"/>
              </a:rPr>
              <a:t>的價值，從而提高了它從再</a:t>
            </a:r>
            <a:r>
              <a:rPr lang="zh-TW" altLang="en-US" sz="1800" dirty="0">
                <a:solidFill>
                  <a:srgbClr val="0070C0"/>
                </a:solidFill>
                <a:latin typeface="+mn-ea"/>
              </a:rPr>
              <a:t>保險合同中</a:t>
            </a:r>
            <a:r>
              <a:rPr lang="en-US" altLang="zh-TW" sz="1800" b="0" i="0" u="none" strike="noStrike" baseline="0" dirty="0">
                <a:solidFill>
                  <a:srgbClr val="0070C0"/>
                </a:solidFill>
                <a:latin typeface="+mn-ea"/>
              </a:rPr>
              <a:t>exogenous proportional loading</a:t>
            </a:r>
            <a:r>
              <a:rPr lang="zh-TW" altLang="en-US" sz="1800" b="0" i="0" u="none" strike="noStrike" baseline="0" dirty="0">
                <a:solidFill>
                  <a:srgbClr val="0070C0"/>
                </a:solidFill>
                <a:latin typeface="+mn-ea"/>
              </a:rPr>
              <a:t>獲得的金額</a:t>
            </a:r>
            <a:endParaRPr lang="en-US" altLang="zh-TW" sz="1800" b="0" i="0" u="none" strike="noStrike" baseline="0" dirty="0">
              <a:solidFill>
                <a:srgbClr val="0070C0"/>
              </a:solidFill>
              <a:latin typeface="+mn-ea"/>
            </a:endParaRPr>
          </a:p>
          <a:p>
            <a:pPr algn="l"/>
            <a:endParaRPr lang="en-US" altLang="zh-TW" sz="1800" dirty="0">
              <a:latin typeface="+mn-ea"/>
            </a:endParaRPr>
          </a:p>
          <a:p>
            <a:pPr algn="l"/>
            <a:r>
              <a:rPr lang="zh-TW" altLang="en-US" sz="1800" b="0" i="0" u="none" strike="noStrike" baseline="0" dirty="0">
                <a:latin typeface="+mn-ea"/>
              </a:rPr>
              <a:t>增加無違約 </a:t>
            </a:r>
            <a:r>
              <a:rPr lang="en-US" altLang="zh-TW" sz="1800" b="0" i="0" u="none" strike="noStrike" baseline="0" dirty="0">
                <a:latin typeface="+mn-ea"/>
              </a:rPr>
              <a:t>CAT </a:t>
            </a:r>
            <a:r>
              <a:rPr lang="zh-TW" altLang="en-US" sz="1800" b="0" i="0" u="none" strike="noStrike" baseline="0" dirty="0">
                <a:latin typeface="+mn-ea"/>
              </a:rPr>
              <a:t>債券提供的</a:t>
            </a:r>
            <a:r>
              <a:rPr lang="en-US" altLang="zh-TW" sz="1800" dirty="0">
                <a:latin typeface="+mn-ea"/>
              </a:rPr>
              <a:t>coverage</a:t>
            </a:r>
            <a:r>
              <a:rPr lang="zh-TW" altLang="en-US" sz="1800" b="0" i="0" u="none" strike="noStrike" baseline="0" dirty="0">
                <a:latin typeface="+mn-ea"/>
              </a:rPr>
              <a:t>的邊際成本是 </a:t>
            </a:r>
            <a:r>
              <a:rPr lang="en-US" altLang="zh-TW" sz="1800" b="0" i="0" u="none" strike="noStrike" baseline="0" dirty="0">
                <a:latin typeface="+mn-ea"/>
              </a:rPr>
              <a:t>CAT </a:t>
            </a:r>
            <a:r>
              <a:rPr lang="zh-TW" altLang="en-US" sz="1800" b="0" i="0" u="none" strike="noStrike" baseline="0" dirty="0">
                <a:latin typeface="+mn-ea"/>
              </a:rPr>
              <a:t>債券的外生加價</a:t>
            </a:r>
            <a:r>
              <a:rPr lang="en-US" altLang="zh-TW" sz="1800" b="0" i="0" u="none" strike="noStrike" baseline="0" dirty="0">
                <a:latin typeface="+mn-ea"/>
              </a:rPr>
              <a:t>(exogenous markup)</a:t>
            </a:r>
            <a:r>
              <a:rPr lang="zh-TW" altLang="en-US" sz="1800" b="0" i="0" u="none" strike="noStrike" baseline="0" dirty="0">
                <a:latin typeface="+mn-ea"/>
              </a:rPr>
              <a:t>。</a:t>
            </a:r>
            <a:endParaRPr lang="en-US" altLang="zh-TW" sz="1800" b="0" i="0" u="none" strike="noStrike" baseline="0" dirty="0">
              <a:latin typeface="+mn-ea"/>
            </a:endParaRPr>
          </a:p>
          <a:p>
            <a:pPr algn="l"/>
            <a:endParaRPr lang="en-US" altLang="zh-TW" sz="1800" b="0" i="0" u="none" strike="noStrike" baseline="0" dirty="0">
              <a:latin typeface="+mn-ea"/>
            </a:endParaRPr>
          </a:p>
          <a:p>
            <a:r>
              <a:rPr lang="en-US" altLang="zh-CN" sz="1800" dirty="0">
                <a:latin typeface="+mn-ea"/>
              </a:rPr>
              <a:t>The tradeoff ultimately</a:t>
            </a:r>
            <a:r>
              <a:rPr lang="zh-CN" altLang="en-US" sz="1800" dirty="0">
                <a:latin typeface="+mn-ea"/>
              </a:rPr>
              <a:t>是两</a:t>
            </a:r>
            <a:r>
              <a:rPr lang="zh-TW" altLang="en-US" sz="1800" dirty="0">
                <a:latin typeface="+mn-ea"/>
              </a:rPr>
              <a:t>種</a:t>
            </a:r>
            <a:r>
              <a:rPr lang="zh-CN" altLang="en-US" sz="1800" dirty="0">
                <a:latin typeface="+mn-ea"/>
              </a:rPr>
              <a:t>工具的外生</a:t>
            </a:r>
            <a:r>
              <a:rPr lang="en-US" altLang="zh-CN" sz="1800" dirty="0">
                <a:latin typeface="+mn-ea"/>
              </a:rPr>
              <a:t>markup</a:t>
            </a:r>
            <a:r>
              <a:rPr lang="zh-CN" altLang="en-US" sz="1800" dirty="0">
                <a:latin typeface="+mn-ea"/>
              </a:rPr>
              <a:t>、假</a:t>
            </a:r>
            <a:r>
              <a:rPr lang="zh-TW" altLang="en-US" sz="1800" dirty="0">
                <a:latin typeface="+mn-ea"/>
              </a:rPr>
              <a:t>設</a:t>
            </a:r>
            <a:r>
              <a:rPr lang="zh-CN" altLang="en-US" sz="1800" dirty="0">
                <a:latin typeface="+mn-ea"/>
              </a:rPr>
              <a:t>的</a:t>
            </a:r>
            <a:r>
              <a:rPr lang="zh-TW" altLang="en-US" sz="1800" dirty="0">
                <a:latin typeface="+mn-ea"/>
              </a:rPr>
              <a:t>機率</a:t>
            </a:r>
            <a:r>
              <a:rPr lang="zh-CN" altLang="en-US" sz="1800" dirty="0">
                <a:latin typeface="+mn-ea"/>
              </a:rPr>
              <a:t>分布的特</a:t>
            </a:r>
            <a:r>
              <a:rPr lang="zh-TW" altLang="en-US" sz="1800" dirty="0">
                <a:latin typeface="+mn-ea"/>
              </a:rPr>
              <a:t>徵</a:t>
            </a:r>
            <a:r>
              <a:rPr lang="zh-CN" altLang="en-US" sz="1800" dirty="0">
                <a:latin typeface="+mn-ea"/>
              </a:rPr>
              <a:t>、利率、</a:t>
            </a:r>
            <a:r>
              <a:rPr lang="zh-TW" altLang="en-US" sz="1800" dirty="0">
                <a:latin typeface="+mn-ea"/>
              </a:rPr>
              <a:t>違約</a:t>
            </a:r>
            <a:r>
              <a:rPr lang="zh-CN" altLang="en-US" sz="1800" dirty="0">
                <a:latin typeface="+mn-ea"/>
              </a:rPr>
              <a:t>和基</a:t>
            </a:r>
            <a:r>
              <a:rPr lang="zh-TW" altLang="en-US" sz="1800" dirty="0">
                <a:latin typeface="+mn-ea"/>
              </a:rPr>
              <a:t>礎風險溢價以</a:t>
            </a:r>
            <a:r>
              <a:rPr lang="zh-CN" altLang="en-US" sz="1800" dirty="0">
                <a:latin typeface="+mn-ea"/>
              </a:rPr>
              <a:t>及在</a:t>
            </a:r>
            <a:r>
              <a:rPr lang="zh-TW" altLang="en-US" sz="1800" dirty="0">
                <a:latin typeface="+mn-ea"/>
              </a:rPr>
              <a:t>兩個</a:t>
            </a:r>
            <a:r>
              <a:rPr lang="zh-CN" altLang="en-US" sz="1800" dirty="0">
                <a:latin typeface="+mn-ea"/>
              </a:rPr>
              <a:t>市场上</a:t>
            </a:r>
            <a:r>
              <a:rPr lang="zh-TW" altLang="en-US" sz="1800" dirty="0">
                <a:latin typeface="+mn-ea"/>
              </a:rPr>
              <a:t>承擔</a:t>
            </a:r>
            <a:r>
              <a:rPr lang="zh-CN" altLang="en-US" sz="1800" dirty="0">
                <a:latin typeface="+mn-ea"/>
              </a:rPr>
              <a:t>巨</a:t>
            </a:r>
            <a:r>
              <a:rPr lang="zh-TW" altLang="en-US" sz="1800" dirty="0">
                <a:latin typeface="+mn-ea"/>
              </a:rPr>
              <a:t>災風險</a:t>
            </a:r>
            <a:r>
              <a:rPr lang="zh-CN" altLang="en-US" sz="1800" dirty="0">
                <a:latin typeface="+mn-ea"/>
              </a:rPr>
              <a:t>的</a:t>
            </a:r>
            <a:r>
              <a:rPr lang="zh-TW" altLang="en-US" sz="1800" dirty="0">
                <a:latin typeface="+mn-ea"/>
              </a:rPr>
              <a:t>價</a:t>
            </a:r>
            <a:r>
              <a:rPr lang="zh-CN" altLang="en-US" sz="1800" dirty="0">
                <a:latin typeface="+mn-ea"/>
              </a:rPr>
              <a:t>格的</a:t>
            </a:r>
            <a:r>
              <a:rPr lang="zh-TW" altLang="en-US" sz="1800" dirty="0">
                <a:latin typeface="+mn-ea"/>
              </a:rPr>
              <a:t>函數</a:t>
            </a:r>
            <a:r>
              <a:rPr lang="zh-TW" altLang="en-US" sz="1800" b="0" i="0" u="none" strike="noStrike" baseline="0" dirty="0">
                <a:latin typeface="+mn-ea"/>
              </a:rPr>
              <a:t>。</a:t>
            </a:r>
            <a:endParaRPr lang="en-US" altLang="zh-TW" sz="1800" b="0" i="0" u="none" strike="noStrike" baseline="0" dirty="0">
              <a:latin typeface="+mn-ea"/>
            </a:endParaRPr>
          </a:p>
          <a:p>
            <a:r>
              <a:rPr lang="zh-CN" altLang="en-US" sz="1800" dirty="0">
                <a:latin typeface="+mn-ea"/>
              </a:rPr>
              <a:t>最</a:t>
            </a:r>
            <a:r>
              <a:rPr lang="zh-TW" altLang="en-US" sz="1800" dirty="0">
                <a:latin typeface="+mn-ea"/>
              </a:rPr>
              <a:t>後</a:t>
            </a:r>
            <a:r>
              <a:rPr lang="zh-CN" altLang="en-US" sz="1800" dirty="0">
                <a:latin typeface="+mn-ea"/>
              </a:rPr>
              <a:t>，我</a:t>
            </a:r>
            <a:r>
              <a:rPr lang="zh-TW" altLang="en-US" sz="1800" dirty="0">
                <a:latin typeface="+mn-ea"/>
              </a:rPr>
              <a:t>們將</a:t>
            </a:r>
            <a:r>
              <a:rPr lang="zh-CN" altLang="en-US" sz="1800" dirty="0">
                <a:latin typeface="+mn-ea"/>
              </a:rPr>
              <a:t>在所有覆</a:t>
            </a:r>
            <a:r>
              <a:rPr lang="zh-TW" altLang="en-US" sz="1800" dirty="0">
                <a:latin typeface="+mn-ea"/>
              </a:rPr>
              <a:t>蓋層</a:t>
            </a:r>
            <a:r>
              <a:rPr lang="zh-CN" altLang="en-US" sz="1800" dirty="0">
                <a:latin typeface="+mn-ea"/>
              </a:rPr>
              <a:t>中具有最高</a:t>
            </a:r>
            <a:r>
              <a:rPr lang="en-US" altLang="zh-CN" sz="1800" dirty="0">
                <a:latin typeface="+mn-ea"/>
              </a:rPr>
              <a:t>NPV</a:t>
            </a:r>
            <a:r>
              <a:rPr lang="zh-TW" altLang="en-US" sz="1800" dirty="0">
                <a:latin typeface="+mn-ea"/>
              </a:rPr>
              <a:t>的層</a:t>
            </a:r>
            <a:r>
              <a:rPr lang="zh-CN" altLang="en-US" sz="1800" dirty="0">
                <a:latin typeface="+mn-ea"/>
              </a:rPr>
              <a:t>定</a:t>
            </a:r>
            <a:r>
              <a:rPr lang="zh-TW" altLang="en-US" sz="1800" dirty="0">
                <a:latin typeface="+mn-ea"/>
              </a:rPr>
              <a:t>為</a:t>
            </a:r>
            <a:r>
              <a:rPr lang="en-US" altLang="zh-TW" sz="1800" dirty="0">
                <a:latin typeface="+mn-ea"/>
              </a:rPr>
              <a:t>global</a:t>
            </a:r>
            <a:r>
              <a:rPr lang="zh-CN" altLang="en-US" sz="1800" dirty="0">
                <a:latin typeface="+mn-ea"/>
              </a:rPr>
              <a:t> </a:t>
            </a:r>
            <a:r>
              <a:rPr lang="en-US" altLang="zh-CN" sz="1800" dirty="0">
                <a:latin typeface="+mn-ea"/>
              </a:rPr>
              <a:t>optimum</a:t>
            </a:r>
            <a:r>
              <a:rPr lang="zh-CN" altLang="en-US" sz="1800" dirty="0">
                <a:latin typeface="+mn-ea"/>
              </a:rPr>
              <a:t> </a:t>
            </a:r>
            <a:r>
              <a:rPr lang="en-US" altLang="zh-CN" sz="1800" dirty="0">
                <a:latin typeface="+mn-ea"/>
              </a:rPr>
              <a:t>layer</a:t>
            </a:r>
            <a:r>
              <a:rPr lang="zh-CN" altLang="en-US" sz="1800" dirty="0">
                <a:latin typeface="+mn-ea"/>
              </a:rPr>
              <a:t>。</a:t>
            </a:r>
            <a:endParaRPr lang="en-US" altLang="zh-TW" sz="1800" dirty="0">
              <a:latin typeface="+mn-ea"/>
            </a:endParaRPr>
          </a:p>
        </p:txBody>
      </p:sp>
    </p:spTree>
    <p:extLst>
      <p:ext uri="{BB962C8B-B14F-4D97-AF65-F5344CB8AC3E}">
        <p14:creationId xmlns:p14="http://schemas.microsoft.com/office/powerpoint/2010/main" val="184425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15114-A10E-D2F8-7FA7-C34C08998099}"/>
              </a:ext>
            </a:extLst>
          </p:cNvPr>
          <p:cNvSpPr>
            <a:spLocks noGrp="1"/>
          </p:cNvSpPr>
          <p:nvPr>
            <p:ph type="title"/>
          </p:nvPr>
        </p:nvSpPr>
        <p:spPr/>
        <p:txBody>
          <a:bodyPr/>
          <a:lstStyle/>
          <a:p>
            <a:r>
              <a:rPr lang="en-US" altLang="zh-TW" dirty="0"/>
              <a:t>4.3 Optimum allocation for the insurer</a:t>
            </a:r>
            <a:endParaRPr lang="zh-TW" altLang="en-US" dirty="0"/>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4C87335C-694B-A0D2-1B17-380AC8C3059B}"/>
                  </a:ext>
                </a:extLst>
              </p:cNvPr>
              <p:cNvSpPr>
                <a:spLocks noGrp="1"/>
              </p:cNvSpPr>
              <p:nvPr>
                <p:ph idx="1"/>
              </p:nvPr>
            </p:nvSpPr>
            <p:spPr>
              <a:xfrm>
                <a:off x="838200" y="1398494"/>
                <a:ext cx="10515600" cy="4778469"/>
              </a:xfrm>
            </p:spPr>
            <p:txBody>
              <a:bodyPr/>
              <a:lstStyle/>
              <a:p>
                <a:r>
                  <a:rPr lang="zh-TW" altLang="en-US" sz="1800" b="0" i="0" u="none" strike="noStrike" baseline="0" dirty="0">
                    <a:solidFill>
                      <a:srgbClr val="FF0000"/>
                    </a:solidFill>
                    <a:latin typeface="NotoSansCJKtc-Regular"/>
                  </a:rPr>
                  <a:t>保險公司</a:t>
                </a:r>
                <a:r>
                  <a:rPr lang="zh-TW" altLang="en-US" sz="1800" b="0" i="0" u="none" strike="noStrike" baseline="0" dirty="0">
                    <a:latin typeface="NotoSansCJKtc-Regular"/>
                  </a:rPr>
                  <a:t>的分配是</a:t>
                </a:r>
                <a:r>
                  <a:rPr lang="zh-TW" altLang="en-US" sz="1800" b="0" i="0" u="none" strike="noStrike" baseline="0" dirty="0">
                    <a:solidFill>
                      <a:srgbClr val="FF0000"/>
                    </a:solidFill>
                    <a:latin typeface="NotoSansCJKtc-Regular"/>
                  </a:rPr>
                  <a:t>購買再保險和發行 </a:t>
                </a:r>
                <a:r>
                  <a:rPr lang="en-US" altLang="zh-TW" sz="1800" b="0" i="0" u="none" strike="noStrike" baseline="0" dirty="0">
                    <a:solidFill>
                      <a:srgbClr val="FF0000"/>
                    </a:solidFill>
                    <a:latin typeface="NotoSansCJKtc-Regular"/>
                  </a:rPr>
                  <a:t>CAT </a:t>
                </a:r>
                <a:r>
                  <a:rPr lang="zh-TW" altLang="en-US" sz="1800" b="0" i="0" u="none" strike="noStrike" baseline="0" dirty="0">
                    <a:solidFill>
                      <a:srgbClr val="FF0000"/>
                    </a:solidFill>
                    <a:latin typeface="NotoSansCJKtc-Regular"/>
                  </a:rPr>
                  <a:t>債券</a:t>
                </a:r>
                <a:r>
                  <a:rPr lang="zh-TW" altLang="en-US" sz="1800" b="0" i="0" u="none" strike="noStrike" baseline="0" dirty="0">
                    <a:latin typeface="NotoSansCJKtc-Regular"/>
                  </a:rPr>
                  <a:t>，以</a:t>
                </a:r>
                <a:r>
                  <a:rPr lang="zh-TW" altLang="en-US" sz="1800" dirty="0">
                    <a:latin typeface="NotoSansCJKtc-Regular"/>
                  </a:rPr>
                  <a:t>最小化</a:t>
                </a:r>
                <a:r>
                  <a:rPr lang="zh-TW" altLang="en-US" sz="1800" b="0" i="0" u="none" strike="noStrike" baseline="0" dirty="0">
                    <a:latin typeface="NotoSansCJKtc-Regular"/>
                  </a:rPr>
                  <a:t> </a:t>
                </a:r>
                <a:r>
                  <a:rPr lang="en-US" altLang="zh-TW" sz="1800" b="0" i="0" u="none" strike="noStrike" baseline="0" dirty="0">
                    <a:latin typeface="NotoSansCJKtc-Regular"/>
                  </a:rPr>
                  <a:t>THC</a:t>
                </a:r>
                <a:r>
                  <a:rPr lang="zh-TW" altLang="en-US" sz="1800" b="0" i="0" u="none" strike="noStrike" baseline="0" dirty="0">
                    <a:latin typeface="NotoSansCJKtc-Regular"/>
                  </a:rPr>
                  <a:t>。</a:t>
                </a:r>
                <a:endParaRPr lang="en-US" altLang="zh-TW" sz="1800" b="0" i="0" u="none" strike="noStrike" baseline="0" dirty="0">
                  <a:latin typeface="NotoSansCJKtc-Regular"/>
                </a:endParaRPr>
              </a:p>
              <a:p>
                <a:endParaRPr lang="en-US" altLang="zh-TW" sz="1800" dirty="0">
                  <a:latin typeface="NotoSansCJKtc-Regular"/>
                </a:endParaRPr>
              </a:p>
              <a:p>
                <a:r>
                  <a:rPr lang="zh-TW" altLang="en-US" sz="1800" dirty="0">
                    <a:latin typeface="NotoSansCJKtc-Regular"/>
                  </a:rPr>
                  <a:t>其中</a:t>
                </a:r>
                <a:r>
                  <a:rPr lang="en-US" altLang="zh-TW" sz="1800" dirty="0">
                    <a:latin typeface="NotoSansCJKtc-Regular"/>
                  </a:rPr>
                  <a:t>Cat bond</a:t>
                </a:r>
                <a:r>
                  <a:rPr lang="zh-TW" altLang="en-US" sz="1800" dirty="0">
                    <a:latin typeface="NotoSansCJKtc-Regular"/>
                  </a:rPr>
                  <a:t>在到期日的</a:t>
                </a:r>
                <a:r>
                  <a:rPr lang="en-US" altLang="zh-TW" sz="1800" dirty="0">
                    <a:latin typeface="NotoSansCJKtc-Regular"/>
                  </a:rPr>
                  <a:t>payoff</a:t>
                </a:r>
                <a:r>
                  <a:rPr lang="zh-TW" altLang="en-US" sz="1800" dirty="0">
                    <a:latin typeface="NotoSansCJKtc-Regular"/>
                  </a:rPr>
                  <a:t>為</a:t>
                </a:r>
                <a14:m>
                  <m:oMath xmlns:m="http://schemas.openxmlformats.org/officeDocument/2006/math">
                    <m:sSub>
                      <m:sSubPr>
                        <m:ctrlPr>
                          <a:rPr lang="en-US" altLang="zh-TW" sz="1800" i="1" smtClean="0">
                            <a:latin typeface="Cambria Math" panose="02040503050406030204" pitchFamily="18" charset="0"/>
                          </a:rPr>
                        </m:ctrlPr>
                      </m:sSubPr>
                      <m:e>
                        <m:r>
                          <a:rPr lang="en-US" altLang="zh-TW" sz="1800" b="0" i="1" smtClean="0">
                            <a:latin typeface="Cambria Math" panose="02040503050406030204" pitchFamily="18" charset="0"/>
                          </a:rPr>
                          <m:t>𝑃𝑂</m:t>
                        </m:r>
                      </m:e>
                      <m:sub>
                        <m:r>
                          <a:rPr lang="en-US" altLang="zh-TW" sz="1800" b="0" i="1" smtClean="0">
                            <a:latin typeface="Cambria Math" panose="02040503050406030204" pitchFamily="18" charset="0"/>
                          </a:rPr>
                          <m:t>𝐼</m:t>
                        </m:r>
                        <m:r>
                          <a:rPr lang="en-US" altLang="zh-TW" sz="1800" b="0" i="1" smtClean="0">
                            <a:latin typeface="Cambria Math" panose="02040503050406030204" pitchFamily="18" charset="0"/>
                          </a:rPr>
                          <m:t>,</m:t>
                        </m:r>
                        <m:r>
                          <a:rPr lang="en-US" altLang="zh-TW" sz="1800" b="0" i="1" smtClean="0">
                            <a:latin typeface="Cambria Math" panose="02040503050406030204" pitchFamily="18" charset="0"/>
                          </a:rPr>
                          <m:t>𝑇</m:t>
                        </m:r>
                      </m:sub>
                    </m:sSub>
                  </m:oMath>
                </a14:m>
                <a:r>
                  <a:rPr lang="en-US" altLang="zh-TW" sz="1800" dirty="0">
                    <a:latin typeface="NotoSansCJKtc-Regular"/>
                  </a:rPr>
                  <a:t>: </a:t>
                </a:r>
              </a:p>
              <a:p>
                <a:endParaRPr lang="en-US" altLang="zh-TW" sz="1800" dirty="0">
                  <a:latin typeface="NotoSansCJKtc-Regular"/>
                </a:endParaRPr>
              </a:p>
              <a:p>
                <a:endParaRPr lang="en-US" altLang="zh-TW" sz="1800" dirty="0">
                  <a:latin typeface="NotoSansCJKtc-Regular"/>
                </a:endParaRPr>
              </a:p>
              <a:p>
                <a:endParaRPr lang="en-US" altLang="zh-TW" sz="1800" dirty="0">
                  <a:latin typeface="NotoSansCJKtc-Regular"/>
                </a:endParaRPr>
              </a:p>
              <a:p>
                <a:endParaRPr lang="en-US" altLang="zh-TW" sz="1800" dirty="0">
                  <a:latin typeface="NotoSansCJKtc-Regular"/>
                </a:endParaRPr>
              </a:p>
              <a:p>
                <a:r>
                  <a:rPr lang="zh-TW" altLang="en-US" sz="1800" dirty="0">
                    <a:latin typeface="NotoSansCJKtc-Regular"/>
                  </a:rPr>
                  <a:t>其中</a:t>
                </a:r>
                <a14:m>
                  <m:oMath xmlns:m="http://schemas.openxmlformats.org/officeDocument/2006/math">
                    <m:sSub>
                      <m:sSubPr>
                        <m:ctrlPr>
                          <a:rPr lang="en-US" altLang="zh-TW" sz="1800" i="1" smtClean="0">
                            <a:latin typeface="Cambria Math" panose="02040503050406030204" pitchFamily="18" charset="0"/>
                          </a:rPr>
                        </m:ctrlPr>
                      </m:sSubPr>
                      <m:e>
                        <m:r>
                          <a:rPr lang="en-US" altLang="zh-TW" sz="1800" b="0" i="1" smtClean="0">
                            <a:latin typeface="Cambria Math" panose="02040503050406030204" pitchFamily="18" charset="0"/>
                          </a:rPr>
                          <m:t>𝐹</m:t>
                        </m:r>
                      </m:e>
                      <m:sub>
                        <m:r>
                          <a:rPr lang="en-US" altLang="zh-TW" sz="1800" b="0" i="1" smtClean="0">
                            <a:latin typeface="Cambria Math" panose="02040503050406030204" pitchFamily="18" charset="0"/>
                          </a:rPr>
                          <m:t>𝐼</m:t>
                        </m:r>
                      </m:sub>
                    </m:sSub>
                  </m:oMath>
                </a14:m>
                <a:r>
                  <a:rPr lang="zh-TW" altLang="en-US" sz="1800" dirty="0">
                    <a:latin typeface="NotoSansCJKtc-Regular"/>
                  </a:rPr>
                  <a:t>為債券的</a:t>
                </a:r>
                <a:r>
                  <a:rPr lang="en-US" altLang="zh-TW" sz="1800" dirty="0">
                    <a:latin typeface="NotoSansCJKtc-Regular"/>
                  </a:rPr>
                  <a:t>full face value,</a:t>
                </a:r>
                <a14:m>
                  <m:oMath xmlns:m="http://schemas.openxmlformats.org/officeDocument/2006/math">
                    <m:sSub>
                      <m:sSubPr>
                        <m:ctrlPr>
                          <a:rPr lang="en-US" altLang="zh-TW" sz="1800" i="1" smtClean="0">
                            <a:latin typeface="Cambria Math" panose="02040503050406030204" pitchFamily="18" charset="0"/>
                          </a:rPr>
                        </m:ctrlPr>
                      </m:sSubPr>
                      <m:e>
                        <m:r>
                          <a:rPr lang="en-US" altLang="zh-TW" sz="1800" b="0" i="1" smtClean="0">
                            <a:latin typeface="Cambria Math" panose="02040503050406030204" pitchFamily="18" charset="0"/>
                          </a:rPr>
                          <m:t>𝐾</m:t>
                        </m:r>
                      </m:e>
                      <m:sub>
                        <m:r>
                          <a:rPr lang="en-US" altLang="zh-TW" sz="1800" b="0" i="1" smtClean="0">
                            <a:latin typeface="Cambria Math" panose="02040503050406030204" pitchFamily="18" charset="0"/>
                          </a:rPr>
                          <m:t>𝐼</m:t>
                        </m:r>
                      </m:sub>
                    </m:sSub>
                  </m:oMath>
                </a14:m>
                <a:r>
                  <a:rPr lang="zh-TW" altLang="en-US" sz="1800" dirty="0">
                    <a:latin typeface="NotoSansCJKtc-Regular"/>
                  </a:rPr>
                  <a:t>是</a:t>
                </a:r>
                <a:r>
                  <a:rPr lang="en-US" altLang="zh-TW" sz="1800" dirty="0">
                    <a:latin typeface="NotoSansCJKtc-Regular"/>
                  </a:rPr>
                  <a:t>payoff</a:t>
                </a:r>
                <a:r>
                  <a:rPr lang="zh-TW" altLang="en-US" sz="1800" dirty="0">
                    <a:latin typeface="NotoSansCJKtc-Regular"/>
                  </a:rPr>
                  <a:t>減免的觸發條件</a:t>
                </a:r>
                <a:r>
                  <a:rPr lang="en-US" altLang="zh-TW" sz="1800" dirty="0">
                    <a:latin typeface="NotoSansCJKtc-Regular"/>
                  </a:rPr>
                  <a:t>,</a:t>
                </a:r>
                <a14:m>
                  <m:oMath xmlns:m="http://schemas.openxmlformats.org/officeDocument/2006/math">
                    <m:sSub>
                      <m:sSubPr>
                        <m:ctrlPr>
                          <a:rPr lang="en-US" altLang="zh-TW" sz="1800" i="1" smtClean="0">
                            <a:solidFill>
                              <a:srgbClr val="836967"/>
                            </a:solidFill>
                            <a:latin typeface="Cambria Math" panose="02040503050406030204" pitchFamily="18" charset="0"/>
                          </a:rPr>
                        </m:ctrlPr>
                      </m:sSubPr>
                      <m:e>
                        <m:r>
                          <a:rPr lang="en-US" altLang="zh-TW" sz="1800" i="1" smtClean="0">
                            <a:latin typeface="Cambria Math" panose="02040503050406030204" pitchFamily="18" charset="0"/>
                          </a:rPr>
                          <m:t>𝛿</m:t>
                        </m:r>
                      </m:e>
                      <m:sub>
                        <m:r>
                          <a:rPr lang="en-US" altLang="zh-TW" sz="1800" i="1" smtClean="0">
                            <a:latin typeface="Cambria Math" panose="02040503050406030204" pitchFamily="18" charset="0"/>
                          </a:rPr>
                          <m:t>𝐼𝑇</m:t>
                        </m:r>
                      </m:sub>
                    </m:sSub>
                  </m:oMath>
                </a14:m>
                <a:r>
                  <a:rPr lang="zh-TW" altLang="en-US" sz="1800" dirty="0">
                    <a:latin typeface="NotoSansCJKtc-Regular"/>
                  </a:rPr>
                  <a:t> 為觸發條件時減免的部分</a:t>
                </a:r>
                <a:r>
                  <a:rPr lang="zh-TW" altLang="en-US" sz="1800" b="0" i="0" u="none" strike="noStrike" baseline="0" dirty="0">
                    <a:latin typeface="NotoSansCJKtc-Regular"/>
                  </a:rPr>
                  <a:t>。</a:t>
                </a:r>
                <a:endParaRPr lang="en-US" altLang="zh-TW" sz="1800" b="0" i="0" u="none" strike="noStrike" baseline="0" dirty="0">
                  <a:latin typeface="NotoSansCJKtc-Regular"/>
                </a:endParaRPr>
              </a:p>
              <a:p>
                <a:endParaRPr lang="en-US" altLang="zh-TW" sz="1800" dirty="0">
                  <a:latin typeface="NotoSansCJKtc-Regular"/>
                </a:endParaRPr>
              </a:p>
              <a:p>
                <a:endParaRPr lang="en-US" altLang="zh-TW" sz="1800" dirty="0">
                  <a:latin typeface="NotoSansCJKtc-Regular"/>
                </a:endParaRPr>
              </a:p>
              <a:p>
                <a:r>
                  <a:rPr lang="zh-TW" altLang="en-US" sz="1800" dirty="0">
                    <a:latin typeface="NotoSansCJKtc-Regular"/>
                  </a:rPr>
                  <a:t>這邊假設減免部分</a:t>
                </a:r>
                <a14:m>
                  <m:oMath xmlns:m="http://schemas.openxmlformats.org/officeDocument/2006/math">
                    <m:sSub>
                      <m:sSubPr>
                        <m:ctrlPr>
                          <a:rPr lang="en-US" altLang="zh-TW" sz="1800" i="1" smtClean="0">
                            <a:solidFill>
                              <a:srgbClr val="836967"/>
                            </a:solidFill>
                            <a:latin typeface="Cambria Math" panose="02040503050406030204" pitchFamily="18" charset="0"/>
                          </a:rPr>
                        </m:ctrlPr>
                      </m:sSubPr>
                      <m:e>
                        <m:r>
                          <a:rPr lang="en-US" altLang="zh-TW" sz="1800" i="1" smtClean="0">
                            <a:latin typeface="Cambria Math" panose="02040503050406030204" pitchFamily="18" charset="0"/>
                          </a:rPr>
                          <m:t>𝛿</m:t>
                        </m:r>
                      </m:e>
                      <m:sub>
                        <m:r>
                          <a:rPr lang="en-US" altLang="zh-TW" sz="1800" i="1" smtClean="0">
                            <a:latin typeface="Cambria Math" panose="02040503050406030204" pitchFamily="18" charset="0"/>
                          </a:rPr>
                          <m:t>𝐼𝑇</m:t>
                        </m:r>
                      </m:sub>
                    </m:sSub>
                  </m:oMath>
                </a14:m>
                <a:r>
                  <a:rPr lang="zh-TW" altLang="en-US" sz="1800" dirty="0">
                    <a:latin typeface="NotoSansCJKtc-Regular"/>
                  </a:rPr>
                  <a:t> 為</a:t>
                </a:r>
                <a:endParaRPr lang="en-US" altLang="zh-TW" sz="1800" dirty="0">
                  <a:latin typeface="NotoSansCJKtc-Regular"/>
                </a:endParaRPr>
              </a:p>
            </p:txBody>
          </p:sp>
        </mc:Choice>
        <mc:Fallback>
          <p:sp>
            <p:nvSpPr>
              <p:cNvPr id="3" name="內容版面配置區 2">
                <a:extLst>
                  <a:ext uri="{FF2B5EF4-FFF2-40B4-BE49-F238E27FC236}">
                    <a16:creationId xmlns:a16="http://schemas.microsoft.com/office/drawing/2014/main" id="{4C87335C-694B-A0D2-1B17-380AC8C3059B}"/>
                  </a:ext>
                </a:extLst>
              </p:cNvPr>
              <p:cNvSpPr>
                <a:spLocks noGrp="1" noRot="1" noChangeAspect="1" noMove="1" noResize="1" noEditPoints="1" noAdjustHandles="1" noChangeArrowheads="1" noChangeShapeType="1" noTextEdit="1"/>
              </p:cNvSpPr>
              <p:nvPr>
                <p:ph idx="1"/>
              </p:nvPr>
            </p:nvSpPr>
            <p:spPr>
              <a:xfrm>
                <a:off x="838200" y="1398494"/>
                <a:ext cx="10515600" cy="4778469"/>
              </a:xfrm>
              <a:blipFill>
                <a:blip r:embed="rId2"/>
                <a:stretch>
                  <a:fillRect l="-406" t="-1148"/>
                </a:stretch>
              </a:blipFill>
            </p:spPr>
            <p:txBody>
              <a:bodyPr/>
              <a:lstStyle/>
              <a:p>
                <a:r>
                  <a:rPr lang="zh-TW" altLang="en-US">
                    <a:noFill/>
                  </a:rPr>
                  <a:t> </a:t>
                </a:r>
              </a:p>
            </p:txBody>
          </p:sp>
        </mc:Fallback>
      </mc:AlternateContent>
      <p:pic>
        <p:nvPicPr>
          <p:cNvPr id="5" name="圖片 4">
            <a:extLst>
              <a:ext uri="{FF2B5EF4-FFF2-40B4-BE49-F238E27FC236}">
                <a16:creationId xmlns:a16="http://schemas.microsoft.com/office/drawing/2014/main" id="{DFBC29A6-BE39-1203-3A38-2FC8C1D63E49}"/>
              </a:ext>
            </a:extLst>
          </p:cNvPr>
          <p:cNvPicPr>
            <a:picLocks noChangeAspect="1"/>
          </p:cNvPicPr>
          <p:nvPr/>
        </p:nvPicPr>
        <p:blipFill>
          <a:blip r:embed="rId3"/>
          <a:stretch>
            <a:fillRect/>
          </a:stretch>
        </p:blipFill>
        <p:spPr>
          <a:xfrm>
            <a:off x="4110037" y="2724057"/>
            <a:ext cx="3971925" cy="1123950"/>
          </a:xfrm>
          <a:prstGeom prst="rect">
            <a:avLst/>
          </a:prstGeom>
        </p:spPr>
      </p:pic>
      <p:pic>
        <p:nvPicPr>
          <p:cNvPr id="7" name="圖片 6">
            <a:extLst>
              <a:ext uri="{FF2B5EF4-FFF2-40B4-BE49-F238E27FC236}">
                <a16:creationId xmlns:a16="http://schemas.microsoft.com/office/drawing/2014/main" id="{1D96A759-AA11-5089-603E-E1F2DD036DED}"/>
              </a:ext>
            </a:extLst>
          </p:cNvPr>
          <p:cNvPicPr>
            <a:picLocks noChangeAspect="1"/>
          </p:cNvPicPr>
          <p:nvPr/>
        </p:nvPicPr>
        <p:blipFill>
          <a:blip r:embed="rId4"/>
          <a:stretch>
            <a:fillRect/>
          </a:stretch>
        </p:blipFill>
        <p:spPr>
          <a:xfrm>
            <a:off x="3889841" y="5459506"/>
            <a:ext cx="5057775" cy="1066800"/>
          </a:xfrm>
          <a:prstGeom prst="rect">
            <a:avLst/>
          </a:prstGeom>
        </p:spPr>
      </p:pic>
    </p:spTree>
    <p:extLst>
      <p:ext uri="{BB962C8B-B14F-4D97-AF65-F5344CB8AC3E}">
        <p14:creationId xmlns:p14="http://schemas.microsoft.com/office/powerpoint/2010/main" val="3506997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3154727E-135A-1E60-C741-7DFB2BF23068}"/>
                  </a:ext>
                </a:extLst>
              </p:cNvPr>
              <p:cNvSpPr>
                <a:spLocks noGrp="1"/>
              </p:cNvSpPr>
              <p:nvPr>
                <p:ph idx="1"/>
              </p:nvPr>
            </p:nvSpPr>
            <p:spPr>
              <a:xfrm>
                <a:off x="838200" y="322729"/>
                <a:ext cx="10515600" cy="5854234"/>
              </a:xfrm>
            </p:spPr>
            <p:txBody>
              <a:bodyPr>
                <a:normAutofit/>
              </a:bodyPr>
              <a:lstStyle/>
              <a:p>
                <a:r>
                  <a:rPr lang="zh-TW" altLang="en-US" sz="1800" dirty="0"/>
                  <a:t>在此篇論文中</a:t>
                </a:r>
                <a:r>
                  <a:rPr lang="en-US" altLang="zh-TW" sz="1800" dirty="0"/>
                  <a:t>,</a:t>
                </a:r>
                <a:r>
                  <a:rPr lang="zh-TW" altLang="en-US" sz="1800" dirty="0"/>
                  <a:t>作者假設保險公司</a:t>
                </a:r>
                <a:r>
                  <a:rPr lang="zh-TW" altLang="en-US" sz="1800" dirty="0">
                    <a:solidFill>
                      <a:srgbClr val="FF0000"/>
                    </a:solidFill>
                  </a:rPr>
                  <a:t>只發行一個</a:t>
                </a:r>
                <a:r>
                  <a:rPr lang="en-US" altLang="zh-TW" sz="1800" dirty="0">
                    <a:solidFill>
                      <a:srgbClr val="FF0000"/>
                    </a:solidFill>
                  </a:rPr>
                  <a:t>Cat bond</a:t>
                </a:r>
                <a:r>
                  <a:rPr lang="zh-TW" altLang="en-US" sz="1800" dirty="0">
                    <a:latin typeface="PMingLiU" panose="02020500000000000000" pitchFamily="18" charset="-120"/>
                    <a:ea typeface="PMingLiU" panose="02020500000000000000" pitchFamily="18" charset="-120"/>
                  </a:rPr>
                  <a:t>。</a:t>
                </a:r>
                <a:endParaRPr lang="en-US" altLang="zh-TW" sz="1800" dirty="0"/>
              </a:p>
              <a:p>
                <a:endParaRPr lang="en-US" altLang="zh-TW" sz="1800" dirty="0"/>
              </a:p>
              <a:p>
                <a:r>
                  <a:rPr lang="zh-TW" altLang="en-US" sz="1800" dirty="0"/>
                  <a:t>分配的</a:t>
                </a:r>
                <a:r>
                  <a:rPr lang="en-US" altLang="zh-TW" sz="1800" dirty="0"/>
                  <a:t>THC</a:t>
                </a:r>
                <a:r>
                  <a:rPr lang="zh-TW" altLang="en-US" sz="1800" dirty="0"/>
                  <a:t>是由從再保險方購入保護層為</a:t>
                </a:r>
                <a:r>
                  <a:rPr lang="en-US" altLang="zh-TW" sz="1800" dirty="0"/>
                  <a:t>(M,A)</a:t>
                </a:r>
                <a:r>
                  <a:rPr lang="zh-TW" altLang="en-US" sz="1800" dirty="0"/>
                  <a:t>價格為</a:t>
                </a:r>
                <a:r>
                  <a:rPr lang="en-US" altLang="zh-TW" sz="1800" dirty="0"/>
                  <a:t>(1+u)</a:t>
                </a:r>
                <a14:m>
                  <m:oMath xmlns:m="http://schemas.openxmlformats.org/officeDocument/2006/math">
                    <m:sSub>
                      <m:sSubPr>
                        <m:ctrlPr>
                          <a:rPr lang="en-US" altLang="zh-TW" sz="1800" i="1" smtClean="0">
                            <a:latin typeface="Cambria Math" panose="02040503050406030204" pitchFamily="18" charset="0"/>
                          </a:rPr>
                        </m:ctrlPr>
                      </m:sSubPr>
                      <m:e>
                        <m:r>
                          <a:rPr lang="en-US" altLang="zh-TW" sz="1800" b="0" i="1" smtClean="0">
                            <a:latin typeface="Cambria Math" panose="02040503050406030204" pitchFamily="18" charset="0"/>
                          </a:rPr>
                          <m:t>𝑃𝑉</m:t>
                        </m:r>
                      </m:e>
                      <m:sub>
                        <m:r>
                          <a:rPr lang="en-US" altLang="zh-TW" sz="1800" b="0" i="1" smtClean="0">
                            <a:latin typeface="Cambria Math" panose="02040503050406030204" pitchFamily="18" charset="0"/>
                          </a:rPr>
                          <m:t>𝑅</m:t>
                        </m:r>
                        <m:r>
                          <a:rPr lang="en-US" altLang="zh-TW" sz="1800" b="0" i="1" smtClean="0">
                            <a:latin typeface="Cambria Math" panose="02040503050406030204" pitchFamily="18" charset="0"/>
                          </a:rPr>
                          <m:t>,0</m:t>
                        </m:r>
                      </m:sub>
                    </m:sSub>
                    <m:r>
                      <a:rPr lang="zh-TW" altLang="en-US" sz="1800" i="1">
                        <a:latin typeface="Cambria Math" panose="02040503050406030204" pitchFamily="18" charset="0"/>
                      </a:rPr>
                      <m:t>的</m:t>
                    </m:r>
                  </m:oMath>
                </a14:m>
                <a:r>
                  <a:rPr lang="zh-TW" altLang="en-US" sz="1800" dirty="0"/>
                  <a:t>再保險</a:t>
                </a:r>
                <a:r>
                  <a:rPr lang="en-US" altLang="zh-TW" sz="1800" dirty="0"/>
                  <a:t>,</a:t>
                </a:r>
                <a:r>
                  <a:rPr lang="zh-TW" altLang="en-US" sz="1800" dirty="0"/>
                  <a:t>和發行參數為</a:t>
                </a:r>
                <a:r>
                  <a:rPr lang="en-US" altLang="zh-TW" sz="1800" dirty="0"/>
                  <a:t>(</a:t>
                </a:r>
                <a14:m>
                  <m:oMath xmlns:m="http://schemas.openxmlformats.org/officeDocument/2006/math">
                    <m:sSub>
                      <m:sSubPr>
                        <m:ctrlPr>
                          <a:rPr lang="en-US" altLang="zh-TW" sz="1800" i="1" smtClean="0">
                            <a:latin typeface="Cambria Math" panose="02040503050406030204" pitchFamily="18" charset="0"/>
                          </a:rPr>
                        </m:ctrlPr>
                      </m:sSubPr>
                      <m:e>
                        <m:r>
                          <a:rPr lang="en-US" altLang="zh-TW" sz="1800" b="0" i="1" smtClean="0">
                            <a:latin typeface="Cambria Math" panose="02040503050406030204" pitchFamily="18" charset="0"/>
                          </a:rPr>
                          <m:t>𝐹</m:t>
                        </m:r>
                      </m:e>
                      <m:sub>
                        <m:r>
                          <a:rPr lang="en-US" altLang="zh-TW" sz="1800" b="0" i="1" smtClean="0">
                            <a:latin typeface="Cambria Math" panose="02040503050406030204" pitchFamily="18" charset="0"/>
                          </a:rPr>
                          <m:t>𝐼</m:t>
                        </m:r>
                      </m:sub>
                    </m:sSub>
                    <m:r>
                      <a:rPr lang="en-US" altLang="zh-TW" sz="1800" b="0" i="1" smtClean="0">
                        <a:latin typeface="Cambria Math" panose="02040503050406030204" pitchFamily="18" charset="0"/>
                      </a:rPr>
                      <m:t>,</m:t>
                    </m:r>
                    <m:sSub>
                      <m:sSubPr>
                        <m:ctrlPr>
                          <a:rPr lang="en-US" altLang="zh-TW" sz="1800" b="0" i="1" smtClean="0">
                            <a:latin typeface="Cambria Math" panose="02040503050406030204" pitchFamily="18" charset="0"/>
                          </a:rPr>
                        </m:ctrlPr>
                      </m:sSubPr>
                      <m:e>
                        <m:r>
                          <a:rPr lang="en-US" altLang="zh-TW" sz="1800" b="0" i="1" smtClean="0">
                            <a:latin typeface="Cambria Math" panose="02040503050406030204" pitchFamily="18" charset="0"/>
                          </a:rPr>
                          <m:t>𝐾</m:t>
                        </m:r>
                      </m:e>
                      <m:sub>
                        <m:r>
                          <a:rPr lang="en-US" altLang="zh-TW" sz="1800" b="0" i="1" smtClean="0">
                            <a:latin typeface="Cambria Math" panose="02040503050406030204" pitchFamily="18" charset="0"/>
                          </a:rPr>
                          <m:t>𝐼</m:t>
                        </m:r>
                      </m:sub>
                    </m:sSub>
                  </m:oMath>
                </a14:m>
                <a:r>
                  <a:rPr lang="en-US" altLang="zh-TW" sz="1800" dirty="0"/>
                  <a:t>)</a:t>
                </a:r>
                <a:r>
                  <a:rPr lang="zh-TW" altLang="en-US" sz="1800" dirty="0"/>
                  <a:t>的</a:t>
                </a:r>
                <a:r>
                  <a:rPr lang="en-US" altLang="zh-TW" sz="1800" dirty="0"/>
                  <a:t>Cat bond</a:t>
                </a:r>
                <a:r>
                  <a:rPr lang="zh-TW" altLang="en-US" sz="1800" dirty="0"/>
                  <a:t>的發行成本</a:t>
                </a:r>
                <a:r>
                  <a:rPr lang="en-US" altLang="zh-TW" sz="1800" dirty="0"/>
                  <a:t>(1+d)</a:t>
                </a:r>
                <a14:m>
                  <m:oMath xmlns:m="http://schemas.openxmlformats.org/officeDocument/2006/math">
                    <m:sSub>
                      <m:sSubPr>
                        <m:ctrlPr>
                          <a:rPr lang="en-US" altLang="zh-TW" sz="1800" i="1" smtClean="0">
                            <a:latin typeface="Cambria Math" panose="02040503050406030204" pitchFamily="18" charset="0"/>
                          </a:rPr>
                        </m:ctrlPr>
                      </m:sSubPr>
                      <m:e>
                        <m:r>
                          <a:rPr lang="en-US" altLang="zh-TW" sz="1800" i="1" smtClean="0">
                            <a:latin typeface="Cambria Math" panose="02040503050406030204" pitchFamily="18" charset="0"/>
                            <a:ea typeface="Cambria Math" panose="02040503050406030204" pitchFamily="18" charset="0"/>
                          </a:rPr>
                          <m:t>∆</m:t>
                        </m:r>
                      </m:e>
                      <m:sub>
                        <m:r>
                          <a:rPr lang="en-US" altLang="zh-TW" sz="1800" b="0" i="1" smtClean="0">
                            <a:latin typeface="Cambria Math" panose="02040503050406030204" pitchFamily="18" charset="0"/>
                          </a:rPr>
                          <m:t>𝐼</m:t>
                        </m:r>
                        <m:r>
                          <a:rPr lang="en-US" altLang="zh-TW" sz="1800" b="0" i="1" smtClean="0">
                            <a:latin typeface="Cambria Math" panose="02040503050406030204" pitchFamily="18" charset="0"/>
                          </a:rPr>
                          <m:t>0</m:t>
                        </m:r>
                      </m:sub>
                    </m:sSub>
                  </m:oMath>
                </a14:m>
                <a:r>
                  <a:rPr lang="zh-TW" altLang="en-US" sz="1800" dirty="0"/>
                  <a:t>組成</a:t>
                </a:r>
                <a:r>
                  <a:rPr lang="en-US" altLang="zh-TW" sz="1800" dirty="0"/>
                  <a:t>;</a:t>
                </a:r>
                <a:r>
                  <a:rPr lang="zh-TW" altLang="en-US" sz="1800" dirty="0"/>
                  <a:t>也就是</a:t>
                </a:r>
                <a:r>
                  <a:rPr lang="en-US" altLang="zh-TW" sz="1800" dirty="0"/>
                  <a:t>(1+u)</a:t>
                </a:r>
                <a14:m>
                  <m:oMath xmlns:m="http://schemas.openxmlformats.org/officeDocument/2006/math">
                    <m:sSub>
                      <m:sSubPr>
                        <m:ctrlPr>
                          <a:rPr lang="en-US" altLang="zh-TW" sz="1800" i="1" smtClean="0">
                            <a:latin typeface="Cambria Math" panose="02040503050406030204" pitchFamily="18" charset="0"/>
                          </a:rPr>
                        </m:ctrlPr>
                      </m:sSubPr>
                      <m:e>
                        <m:r>
                          <a:rPr lang="en-US" altLang="zh-TW" sz="1800" b="0" i="1" smtClean="0">
                            <a:latin typeface="Cambria Math" panose="02040503050406030204" pitchFamily="18" charset="0"/>
                          </a:rPr>
                          <m:t>𝑃𝑉</m:t>
                        </m:r>
                      </m:e>
                      <m:sub>
                        <m:r>
                          <a:rPr lang="en-US" altLang="zh-TW" sz="1800" b="0" i="1" smtClean="0">
                            <a:latin typeface="Cambria Math" panose="02040503050406030204" pitchFamily="18" charset="0"/>
                          </a:rPr>
                          <m:t>𝑅</m:t>
                        </m:r>
                        <m:r>
                          <a:rPr lang="en-US" altLang="zh-TW" sz="1800" b="0" i="1" smtClean="0">
                            <a:latin typeface="Cambria Math" panose="02040503050406030204" pitchFamily="18" charset="0"/>
                          </a:rPr>
                          <m:t>,0</m:t>
                        </m:r>
                      </m:sub>
                    </m:sSub>
                  </m:oMath>
                </a14:m>
                <a:r>
                  <a:rPr lang="en-US" altLang="zh-TW" sz="1800" dirty="0"/>
                  <a:t>+ (1+d)</a:t>
                </a:r>
                <a14:m>
                  <m:oMath xmlns:m="http://schemas.openxmlformats.org/officeDocument/2006/math">
                    <m:sSub>
                      <m:sSubPr>
                        <m:ctrlPr>
                          <a:rPr lang="en-US" altLang="zh-TW" sz="1800" i="1" smtClean="0">
                            <a:latin typeface="Cambria Math" panose="02040503050406030204" pitchFamily="18" charset="0"/>
                          </a:rPr>
                        </m:ctrlPr>
                      </m:sSubPr>
                      <m:e>
                        <m:r>
                          <a:rPr lang="en-US" altLang="zh-TW" sz="1800" i="1" smtClean="0">
                            <a:latin typeface="Cambria Math" panose="02040503050406030204" pitchFamily="18" charset="0"/>
                            <a:ea typeface="Cambria Math" panose="02040503050406030204" pitchFamily="18" charset="0"/>
                          </a:rPr>
                          <m:t>∆</m:t>
                        </m:r>
                      </m:e>
                      <m:sub>
                        <m:r>
                          <a:rPr lang="en-US" altLang="zh-TW" sz="1800" b="0" i="1" smtClean="0">
                            <a:latin typeface="Cambria Math" panose="02040503050406030204" pitchFamily="18" charset="0"/>
                          </a:rPr>
                          <m:t>𝐼</m:t>
                        </m:r>
                        <m:r>
                          <a:rPr lang="en-US" altLang="zh-TW" sz="1800" b="0" i="1" smtClean="0">
                            <a:latin typeface="Cambria Math" panose="02040503050406030204" pitchFamily="18" charset="0"/>
                          </a:rPr>
                          <m:t>0</m:t>
                        </m:r>
                      </m:sub>
                    </m:sSub>
                  </m:oMath>
                </a14:m>
                <a:r>
                  <a:rPr lang="zh-TW" altLang="en-US" sz="1800" dirty="0">
                    <a:latin typeface="PMingLiU" panose="02020500000000000000" pitchFamily="18" charset="-120"/>
                    <a:ea typeface="PMingLiU" panose="02020500000000000000" pitchFamily="18" charset="-120"/>
                  </a:rPr>
                  <a:t>。</a:t>
                </a:r>
                <a:endParaRPr lang="en-US" altLang="zh-TW" sz="1800" dirty="0"/>
              </a:p>
              <a:p>
                <a:endParaRPr lang="en-US" altLang="zh-TW" sz="1800" dirty="0"/>
              </a:p>
              <a:p>
                <a:r>
                  <a:rPr lang="zh-TW" altLang="en-US" sz="1800" dirty="0"/>
                  <a:t>這邊採用簡化的</a:t>
                </a:r>
                <a:r>
                  <a:rPr lang="en-US" altLang="zh-TW" sz="1800" dirty="0">
                    <a:solidFill>
                      <a:srgbClr val="FF0000"/>
                    </a:solidFill>
                  </a:rPr>
                  <a:t>external total hedging capital constraint</a:t>
                </a:r>
                <a:r>
                  <a:rPr lang="en-US" altLang="zh-TW" sz="1800" dirty="0"/>
                  <a:t>  </a:t>
                </a:r>
                <a:r>
                  <a:rPr lang="en-US" altLang="zh-TW" sz="2000" dirty="0"/>
                  <a:t>M-A+</a:t>
                </a:r>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𝐹</m:t>
                        </m:r>
                      </m:e>
                      <m:sub>
                        <m:r>
                          <a:rPr lang="en-US" altLang="zh-TW" sz="2000" b="0" i="1" smtClean="0">
                            <a:latin typeface="Cambria Math" panose="02040503050406030204" pitchFamily="18" charset="0"/>
                          </a:rPr>
                          <m:t>𝐼</m:t>
                        </m:r>
                      </m:sub>
                    </m:sSub>
                  </m:oMath>
                </a14:m>
                <a:r>
                  <a:rPr lang="en-US" altLang="zh-TW" sz="2000" dirty="0"/>
                  <a:t>=R,</a:t>
                </a:r>
                <a:r>
                  <a:rPr lang="zh-TW" altLang="en-US" sz="1800" dirty="0"/>
                  <a:t>其中</a:t>
                </a:r>
                <a:r>
                  <a:rPr lang="en-US" altLang="zh-TW" sz="1800" dirty="0"/>
                  <a:t>R </a:t>
                </a:r>
                <a:r>
                  <a:rPr lang="zh-TW" altLang="en-US" sz="1800" dirty="0"/>
                  <a:t>是外生決定的</a:t>
                </a:r>
                <a:r>
                  <a:rPr lang="en-US" altLang="zh-TW" sz="1800" dirty="0"/>
                  <a:t>total hedging need,</a:t>
                </a:r>
                <a:r>
                  <a:rPr lang="zh-TW" altLang="en-US" sz="1800" dirty="0"/>
                  <a:t>方便起見</a:t>
                </a:r>
                <a:r>
                  <a:rPr lang="en-US" altLang="zh-TW" sz="1800" dirty="0"/>
                  <a:t>,</a:t>
                </a:r>
                <a:r>
                  <a:rPr lang="zh-TW" altLang="en-US" sz="1800" dirty="0"/>
                  <a:t>此篇論文不假設</a:t>
                </a:r>
                <a:r>
                  <a:rPr lang="en-US" altLang="zh-TW" sz="1800" dirty="0"/>
                  <a:t>R</a:t>
                </a:r>
                <a:r>
                  <a:rPr lang="zh-TW" altLang="en-US" sz="1800" dirty="0"/>
                  <a:t>是損失層的函數</a:t>
                </a:r>
                <a:endParaRPr lang="en-US" altLang="zh-TW" sz="1800" dirty="0"/>
              </a:p>
              <a:p>
                <a:endParaRPr lang="en-US" altLang="zh-TW" sz="1800" dirty="0"/>
              </a:p>
              <a:p>
                <a:r>
                  <a:rPr lang="zh-TW" altLang="en-US" sz="1800" dirty="0"/>
                  <a:t>這種限制式可以通過以下推理來證明：在模型之外，保險公司選擇持有多少資本和購買多少再保險 </a:t>
                </a:r>
                <a:r>
                  <a:rPr lang="en-US" altLang="zh-TW" sz="1800" dirty="0"/>
                  <a:t>CAT </a:t>
                </a:r>
                <a:r>
                  <a:rPr lang="zh-TW" altLang="en-US" sz="1800" dirty="0"/>
                  <a:t>債券覆蓋層，這使得</a:t>
                </a:r>
                <a:r>
                  <a:rPr lang="zh-TW" altLang="en-US" sz="1800" dirty="0">
                    <a:solidFill>
                      <a:srgbClr val="FF0000"/>
                    </a:solidFill>
                  </a:rPr>
                  <a:t>基差風險與我們的 </a:t>
                </a:r>
                <a:r>
                  <a:rPr lang="en-US" altLang="zh-TW" sz="1800" dirty="0">
                    <a:solidFill>
                      <a:srgbClr val="FF0000"/>
                    </a:solidFill>
                  </a:rPr>
                  <a:t>CAT </a:t>
                </a:r>
                <a:r>
                  <a:rPr lang="zh-TW" altLang="en-US" sz="1800" dirty="0">
                    <a:solidFill>
                      <a:srgbClr val="FF0000"/>
                    </a:solidFill>
                  </a:rPr>
                  <a:t>債券價值無關</a:t>
                </a:r>
                <a:r>
                  <a:rPr lang="zh-TW" altLang="en-US" sz="1800" dirty="0"/>
                  <a:t>。</a:t>
                </a:r>
                <a:endParaRPr lang="en-US" altLang="zh-TW" sz="1800" dirty="0"/>
              </a:p>
              <a:p>
                <a:endParaRPr lang="en-US" altLang="zh-TW" sz="1800" dirty="0"/>
              </a:p>
              <a:p>
                <a:r>
                  <a:rPr lang="zh-TW" altLang="en-US" sz="1800" dirty="0"/>
                  <a:t>在不考慮分層需求的情況下進行這種簡化也無意中導致了一個</a:t>
                </a:r>
                <a:r>
                  <a:rPr lang="en-US" altLang="zh-TW" sz="1800" dirty="0">
                    <a:solidFill>
                      <a:srgbClr val="FF0000"/>
                    </a:solidFill>
                  </a:rPr>
                  <a:t>corner solution</a:t>
                </a:r>
                <a:r>
                  <a:rPr lang="zh-TW" altLang="en-US" sz="1800" dirty="0"/>
                  <a:t>，即保險公司</a:t>
                </a:r>
                <a:r>
                  <a:rPr lang="zh-TW" altLang="en-US" sz="1800" dirty="0">
                    <a:solidFill>
                      <a:srgbClr val="FF0000"/>
                    </a:solidFill>
                  </a:rPr>
                  <a:t>尋求更高的</a:t>
                </a:r>
                <a:r>
                  <a:rPr lang="en-US" altLang="zh-TW" sz="1800" dirty="0">
                    <a:solidFill>
                      <a:srgbClr val="FF0000"/>
                    </a:solidFill>
                  </a:rPr>
                  <a:t>attachment level</a:t>
                </a:r>
                <a:r>
                  <a:rPr lang="zh-TW" altLang="en-US" sz="1800" dirty="0">
                    <a:solidFill>
                      <a:srgbClr val="FF0000"/>
                    </a:solidFill>
                  </a:rPr>
                  <a:t>以最小化</a:t>
                </a:r>
                <a:r>
                  <a:rPr lang="en-US" altLang="zh-TW" sz="1800" dirty="0">
                    <a:solidFill>
                      <a:srgbClr val="FF0000"/>
                    </a:solidFill>
                  </a:rPr>
                  <a:t>penetration probability</a:t>
                </a:r>
                <a:r>
                  <a:rPr lang="en-US" altLang="zh-TW" sz="1800" dirty="0"/>
                  <a:t>;</a:t>
                </a:r>
                <a:r>
                  <a:rPr lang="zh-TW" altLang="en-US" sz="1800" dirty="0"/>
                  <a:t>為了規避</a:t>
                </a:r>
                <a:r>
                  <a:rPr lang="en-US" altLang="zh-TW" sz="1800" dirty="0"/>
                  <a:t>corner solution</a:t>
                </a:r>
                <a:r>
                  <a:rPr lang="zh-TW" altLang="en-US" sz="1800" dirty="0"/>
                  <a:t>，我們在模擬中進一步假設 </a:t>
                </a:r>
                <a14:m>
                  <m:oMath xmlns:m="http://schemas.openxmlformats.org/officeDocument/2006/math">
                    <m:sSub>
                      <m:sSubPr>
                        <m:ctrlPr>
                          <a:rPr lang="en-US" altLang="zh-TW" sz="1800" i="1" smtClean="0">
                            <a:latin typeface="Cambria Math" panose="02040503050406030204" pitchFamily="18" charset="0"/>
                          </a:rPr>
                        </m:ctrlPr>
                      </m:sSubPr>
                      <m:e>
                        <m:r>
                          <a:rPr lang="en-US" altLang="zh-TW" sz="1800" b="0" i="1" smtClean="0">
                            <a:latin typeface="Cambria Math" panose="02040503050406030204" pitchFamily="18" charset="0"/>
                          </a:rPr>
                          <m:t>𝐾</m:t>
                        </m:r>
                      </m:e>
                      <m:sub>
                        <m:r>
                          <a:rPr lang="en-US" altLang="zh-TW" sz="1800" b="0" i="1" smtClean="0">
                            <a:latin typeface="Cambria Math" panose="02040503050406030204" pitchFamily="18" charset="0"/>
                          </a:rPr>
                          <m:t>𝐼</m:t>
                        </m:r>
                      </m:sub>
                    </m:sSub>
                  </m:oMath>
                </a14:m>
                <a:r>
                  <a:rPr lang="en-US" altLang="zh-TW" sz="1800" dirty="0"/>
                  <a:t> = A</a:t>
                </a:r>
                <a:r>
                  <a:rPr lang="zh-TW" altLang="en-US" sz="1800" dirty="0"/>
                  <a:t>，以關注兩種對沖資產如何通過</a:t>
                </a:r>
                <a:r>
                  <a:rPr lang="en-US" altLang="zh-TW" sz="1800" dirty="0" err="1"/>
                  <a:t>attatching</a:t>
                </a:r>
                <a:r>
                  <a:rPr lang="zh-TW" altLang="en-US" sz="1800" dirty="0"/>
                  <a:t>相同的損失水平</a:t>
                </a:r>
                <a:r>
                  <a:rPr lang="en-US" altLang="zh-TW" sz="1800" dirty="0"/>
                  <a:t>(loss level)</a:t>
                </a:r>
                <a:r>
                  <a:rPr lang="zh-TW" altLang="en-US" sz="1800" dirty="0"/>
                  <a:t>來互相比較。</a:t>
                </a:r>
                <a:endParaRPr lang="en-US" altLang="zh-TW" sz="1800" dirty="0"/>
              </a:p>
              <a:p>
                <a:endParaRPr lang="en-US" altLang="zh-TW" sz="1800" dirty="0"/>
              </a:p>
              <a:p>
                <a:endParaRPr lang="en-US" altLang="zh-TW" sz="1800" dirty="0"/>
              </a:p>
            </p:txBody>
          </p:sp>
        </mc:Choice>
        <mc:Fallback>
          <p:sp>
            <p:nvSpPr>
              <p:cNvPr id="3" name="內容版面配置區 2">
                <a:extLst>
                  <a:ext uri="{FF2B5EF4-FFF2-40B4-BE49-F238E27FC236}">
                    <a16:creationId xmlns:a16="http://schemas.microsoft.com/office/drawing/2014/main" id="{3154727E-135A-1E60-C741-7DFB2BF23068}"/>
                  </a:ext>
                </a:extLst>
              </p:cNvPr>
              <p:cNvSpPr>
                <a:spLocks noGrp="1" noRot="1" noChangeAspect="1" noMove="1" noResize="1" noEditPoints="1" noAdjustHandles="1" noChangeArrowheads="1" noChangeShapeType="1" noTextEdit="1"/>
              </p:cNvSpPr>
              <p:nvPr>
                <p:ph idx="1"/>
              </p:nvPr>
            </p:nvSpPr>
            <p:spPr>
              <a:xfrm>
                <a:off x="838200" y="322729"/>
                <a:ext cx="10515600" cy="5854234"/>
              </a:xfrm>
              <a:blipFill>
                <a:blip r:embed="rId2"/>
                <a:stretch>
                  <a:fillRect l="-406" t="-1042" r="-464"/>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140901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9AAC3D9C-591D-AEA1-5DD0-45C5471840CD}"/>
                  </a:ext>
                </a:extLst>
              </p:cNvPr>
              <p:cNvSpPr>
                <a:spLocks noGrp="1"/>
              </p:cNvSpPr>
              <p:nvPr>
                <p:ph idx="1"/>
              </p:nvPr>
            </p:nvSpPr>
            <p:spPr>
              <a:xfrm>
                <a:off x="838200" y="161365"/>
                <a:ext cx="10515600" cy="6015598"/>
              </a:xfrm>
            </p:spPr>
            <p:txBody>
              <a:bodyPr>
                <a:normAutofit/>
              </a:bodyPr>
              <a:lstStyle/>
              <a:p>
                <a:r>
                  <a:rPr lang="zh-TW" altLang="en-US" sz="1800" dirty="0"/>
                  <a:t>最後，在更大的</a:t>
                </a:r>
                <a:r>
                  <a:rPr lang="en-US" altLang="zh-TW" sz="1800" dirty="0"/>
                  <a:t>integrated optimization </a:t>
                </a:r>
                <a:r>
                  <a:rPr lang="zh-TW" altLang="en-US" sz="1800" dirty="0"/>
                  <a:t>框架中，</a:t>
                </a:r>
                <a:r>
                  <a:rPr lang="zh-TW" altLang="en-US" sz="1800" dirty="0">
                    <a:solidFill>
                      <a:srgbClr val="FF0000"/>
                    </a:solidFill>
                  </a:rPr>
                  <a:t>持有資本的成本</a:t>
                </a:r>
                <a:r>
                  <a:rPr lang="zh-TW" altLang="en-US" sz="1800" dirty="0"/>
                  <a:t>必須與</a:t>
                </a:r>
                <a:r>
                  <a:rPr lang="zh-TW" altLang="en-US" sz="1800" dirty="0">
                    <a:solidFill>
                      <a:srgbClr val="FF0000"/>
                    </a:solidFill>
                  </a:rPr>
                  <a:t>再保險成本</a:t>
                </a:r>
                <a:r>
                  <a:rPr lang="zh-TW" altLang="en-US" sz="1800" dirty="0"/>
                  <a:t>和</a:t>
                </a:r>
                <a:r>
                  <a:rPr lang="zh-TW" altLang="en-US" sz="1800" dirty="0">
                    <a:solidFill>
                      <a:srgbClr val="FF0000"/>
                    </a:solidFill>
                  </a:rPr>
                  <a:t>不同類型 </a:t>
                </a:r>
                <a:r>
                  <a:rPr lang="en-US" altLang="zh-TW" sz="1800" dirty="0">
                    <a:solidFill>
                      <a:srgbClr val="FF0000"/>
                    </a:solidFill>
                  </a:rPr>
                  <a:t>CAT </a:t>
                </a:r>
                <a:r>
                  <a:rPr lang="zh-TW" altLang="en-US" sz="1800" dirty="0">
                    <a:solidFill>
                      <a:srgbClr val="FF0000"/>
                    </a:solidFill>
                  </a:rPr>
                  <a:t>債券的成本</a:t>
                </a:r>
                <a:r>
                  <a:rPr lang="zh-TW" altLang="en-US" sz="1800" dirty="0"/>
                  <a:t>進行權衡，而後者又取決於再保險公司的資本成本和 </a:t>
                </a:r>
                <a:r>
                  <a:rPr lang="en-US" altLang="zh-TW" sz="1800" dirty="0"/>
                  <a:t>CAT </a:t>
                </a:r>
                <a:r>
                  <a:rPr lang="zh-TW" altLang="en-US" sz="1800" dirty="0"/>
                  <a:t>債券資本的成本 </a:t>
                </a:r>
                <a:endParaRPr lang="en-US" altLang="zh-TW" sz="1800" dirty="0"/>
              </a:p>
              <a:p>
                <a:r>
                  <a:rPr lang="zh-TW" altLang="en-US" sz="1800" dirty="0"/>
                  <a:t>在再保險公司提供的所有 </a:t>
                </a:r>
                <a:r>
                  <a:rPr lang="en-US" altLang="zh-TW" sz="1800" dirty="0"/>
                  <a:t>(M, A) </a:t>
                </a:r>
                <a:r>
                  <a:rPr lang="zh-TW" altLang="en-US" sz="1800" dirty="0"/>
                  <a:t>覆蓋層中當 </a:t>
                </a:r>
                <a:r>
                  <a:rPr lang="en-US" altLang="zh-TW" sz="1800" dirty="0"/>
                  <a:t>THC </a:t>
                </a:r>
                <a:r>
                  <a:rPr lang="zh-TW" altLang="en-US" sz="1800" dirty="0"/>
                  <a:t>最小時，會出現優化點</a:t>
                </a:r>
                <a:r>
                  <a:rPr lang="en-US" altLang="zh-TW" sz="1800" dirty="0"/>
                  <a:t>(optimization)</a:t>
                </a:r>
                <a:r>
                  <a:rPr lang="zh-TW" altLang="en-US" sz="1800" dirty="0"/>
                  <a:t>：</a:t>
                </a:r>
                <a:endParaRPr lang="en-US" altLang="zh-TW" sz="1800" dirty="0"/>
              </a:p>
              <a:p>
                <a:endParaRPr lang="en-US" altLang="zh-TW" sz="1800" dirty="0"/>
              </a:p>
              <a:p>
                <a:endParaRPr lang="en-US" altLang="zh-TW" sz="1800" dirty="0"/>
              </a:p>
              <a:p>
                <a:endParaRPr lang="en-US" altLang="zh-TW" sz="1800" dirty="0"/>
              </a:p>
              <a:p>
                <a:endParaRPr lang="en-US" altLang="zh-TW" sz="1800" dirty="0"/>
              </a:p>
              <a:p>
                <a:endParaRPr lang="en-US" altLang="zh-TW" sz="1800" dirty="0"/>
              </a:p>
              <a:p>
                <a:r>
                  <a:rPr lang="zh-TW" altLang="en-US" sz="1800" dirty="0"/>
                  <a:t>為了實現最小化，再保險的</a:t>
                </a:r>
                <a:r>
                  <a:rPr lang="en-US" altLang="zh-TW" sz="1800" dirty="0"/>
                  <a:t>pricing schedule</a:t>
                </a:r>
                <a:r>
                  <a:rPr lang="zh-TW" altLang="en-US" sz="1800" dirty="0"/>
                  <a:t>，即 </a:t>
                </a:r>
                <a:r>
                  <a:rPr lang="en-US" altLang="zh-TW" sz="1800" dirty="0"/>
                  <a:t>(1 + u)</a:t>
                </a:r>
                <a14:m>
                  <m:oMath xmlns:m="http://schemas.openxmlformats.org/officeDocument/2006/math">
                    <m:sSub>
                      <m:sSubPr>
                        <m:ctrlPr>
                          <a:rPr lang="en-US" altLang="zh-TW" sz="1800" i="1" smtClean="0">
                            <a:latin typeface="Cambria Math" panose="02040503050406030204" pitchFamily="18" charset="0"/>
                          </a:rPr>
                        </m:ctrlPr>
                      </m:sSubPr>
                      <m:e>
                        <m:r>
                          <a:rPr lang="en-US" altLang="zh-TW" sz="1800" b="0" i="1" smtClean="0">
                            <a:latin typeface="Cambria Math" panose="02040503050406030204" pitchFamily="18" charset="0"/>
                          </a:rPr>
                          <m:t>𝑃𝑉</m:t>
                        </m:r>
                      </m:e>
                      <m:sub>
                        <m:r>
                          <a:rPr lang="en-US" altLang="zh-TW" sz="1800" b="0" i="1" smtClean="0">
                            <a:latin typeface="Cambria Math" panose="02040503050406030204" pitchFamily="18" charset="0"/>
                          </a:rPr>
                          <m:t>𝑅</m:t>
                        </m:r>
                        <m:r>
                          <a:rPr lang="en-US" altLang="zh-TW" sz="1800" b="0" i="1" smtClean="0">
                            <a:latin typeface="Cambria Math" panose="02040503050406030204" pitchFamily="18" charset="0"/>
                          </a:rPr>
                          <m:t>,0</m:t>
                        </m:r>
                      </m:sub>
                    </m:sSub>
                  </m:oMath>
                </a14:m>
                <a:r>
                  <a:rPr lang="en-US" altLang="zh-TW" sz="1800" dirty="0"/>
                  <a:t> </a:t>
                </a:r>
                <a:r>
                  <a:rPr lang="zh-TW" altLang="en-US" sz="1800" dirty="0"/>
                  <a:t>必須</a:t>
                </a:r>
                <a:r>
                  <a:rPr lang="zh-TW" altLang="en-US" sz="1800" dirty="0">
                    <a:solidFill>
                      <a:srgbClr val="FF0000"/>
                    </a:solidFill>
                  </a:rPr>
                  <a:t>先由再保險公司提供所有承保層</a:t>
                </a:r>
                <a:r>
                  <a:rPr lang="en-US" altLang="zh-TW" sz="1800" dirty="0"/>
                  <a:t>(layers of coverage)</a:t>
                </a:r>
                <a:r>
                  <a:rPr lang="zh-TW" altLang="en-US" sz="1800" dirty="0"/>
                  <a:t> ，而保險公司</a:t>
                </a:r>
                <a:r>
                  <a:rPr lang="zh-TW" altLang="en-US" sz="1800" dirty="0">
                    <a:solidFill>
                      <a:srgbClr val="FF0000"/>
                    </a:solidFill>
                  </a:rPr>
                  <a:t>可以選擇特定的承保層使其</a:t>
                </a:r>
                <a:r>
                  <a:rPr lang="en-US" altLang="zh-TW" sz="1800" dirty="0">
                    <a:solidFill>
                      <a:srgbClr val="FF0000"/>
                    </a:solidFill>
                  </a:rPr>
                  <a:t>THC</a:t>
                </a:r>
                <a:r>
                  <a:rPr lang="zh-TW" altLang="en-US" sz="1800" dirty="0">
                    <a:solidFill>
                      <a:srgbClr val="FF0000"/>
                    </a:solidFill>
                  </a:rPr>
                  <a:t>最小化 。</a:t>
                </a:r>
                <a:endParaRPr lang="en-US" altLang="zh-TW" sz="1800" dirty="0">
                  <a:solidFill>
                    <a:srgbClr val="FF0000"/>
                  </a:solidFill>
                </a:endParaRPr>
              </a:p>
              <a:p>
                <a:endParaRPr lang="en-US" altLang="zh-TW" sz="1800" dirty="0">
                  <a:solidFill>
                    <a:srgbClr val="FF0000"/>
                  </a:solidFill>
                </a:endParaRPr>
              </a:p>
              <a:p>
                <a:r>
                  <a:rPr lang="zh-TW" altLang="en-US" sz="1800" dirty="0"/>
                  <a:t>被選擇的承保層具有最低的 </a:t>
                </a:r>
                <a:r>
                  <a:rPr lang="en-US" altLang="zh-TW" sz="1800" dirty="0"/>
                  <a:t>THC</a:t>
                </a:r>
                <a:r>
                  <a:rPr lang="zh-TW" altLang="en-US" sz="1800" dirty="0"/>
                  <a:t>，代表了保險公司的</a:t>
                </a:r>
                <a:r>
                  <a:rPr lang="en-US" altLang="zh-TW" sz="1800" dirty="0"/>
                  <a:t>buy-side</a:t>
                </a:r>
                <a:r>
                  <a:rPr lang="zh-TW" altLang="en-US" sz="1800" dirty="0"/>
                  <a:t> </a:t>
                </a:r>
                <a:r>
                  <a:rPr lang="en-US" altLang="zh-TW" sz="1800" dirty="0"/>
                  <a:t>global optimum</a:t>
                </a:r>
                <a:r>
                  <a:rPr lang="zh-TW" altLang="en-US" sz="1800" dirty="0"/>
                  <a:t>，而不是再保險公司的</a:t>
                </a:r>
                <a:r>
                  <a:rPr lang="en-US" altLang="zh-TW" sz="1800" dirty="0"/>
                  <a:t>sell-side</a:t>
                </a:r>
                <a:r>
                  <a:rPr lang="zh-TW" altLang="en-US" sz="1800" dirty="0"/>
                  <a:t> </a:t>
                </a:r>
                <a:r>
                  <a:rPr lang="en-US" altLang="zh-TW" sz="1800" dirty="0"/>
                  <a:t>global</a:t>
                </a:r>
                <a:r>
                  <a:rPr lang="zh-TW" altLang="en-US" sz="1800" dirty="0"/>
                  <a:t> </a:t>
                </a:r>
                <a:r>
                  <a:rPr lang="en-US" altLang="zh-TW" sz="1800" dirty="0"/>
                  <a:t>optimum</a:t>
                </a:r>
                <a:r>
                  <a:rPr lang="zh-TW" altLang="en-US" sz="1800" dirty="0"/>
                  <a:t>。</a:t>
                </a:r>
                <a:endParaRPr lang="en-US" altLang="zh-TW" sz="1800" dirty="0"/>
              </a:p>
            </p:txBody>
          </p:sp>
        </mc:Choice>
        <mc:Fallback>
          <p:sp>
            <p:nvSpPr>
              <p:cNvPr id="3" name="內容版面配置區 2">
                <a:extLst>
                  <a:ext uri="{FF2B5EF4-FFF2-40B4-BE49-F238E27FC236}">
                    <a16:creationId xmlns:a16="http://schemas.microsoft.com/office/drawing/2014/main" id="{9AAC3D9C-591D-AEA1-5DD0-45C5471840CD}"/>
                  </a:ext>
                </a:extLst>
              </p:cNvPr>
              <p:cNvSpPr>
                <a:spLocks noGrp="1" noRot="1" noChangeAspect="1" noMove="1" noResize="1" noEditPoints="1" noAdjustHandles="1" noChangeArrowheads="1" noChangeShapeType="1" noTextEdit="1"/>
              </p:cNvSpPr>
              <p:nvPr>
                <p:ph idx="1"/>
              </p:nvPr>
            </p:nvSpPr>
            <p:spPr>
              <a:xfrm>
                <a:off x="838200" y="161365"/>
                <a:ext cx="10515600" cy="6015598"/>
              </a:xfrm>
              <a:blipFill>
                <a:blip r:embed="rId2"/>
                <a:stretch>
                  <a:fillRect l="-406" t="-912"/>
                </a:stretch>
              </a:blipFill>
            </p:spPr>
            <p:txBody>
              <a:bodyPr/>
              <a:lstStyle/>
              <a:p>
                <a:r>
                  <a:rPr lang="zh-TW" altLang="en-US">
                    <a:noFill/>
                  </a:rPr>
                  <a:t> </a:t>
                </a:r>
              </a:p>
            </p:txBody>
          </p:sp>
        </mc:Fallback>
      </mc:AlternateContent>
      <p:pic>
        <p:nvPicPr>
          <p:cNvPr id="5" name="圖片 4">
            <a:extLst>
              <a:ext uri="{FF2B5EF4-FFF2-40B4-BE49-F238E27FC236}">
                <a16:creationId xmlns:a16="http://schemas.microsoft.com/office/drawing/2014/main" id="{5C89E4B7-9D19-24B4-A3B8-5C041686CF3D}"/>
              </a:ext>
            </a:extLst>
          </p:cNvPr>
          <p:cNvPicPr>
            <a:picLocks noChangeAspect="1"/>
          </p:cNvPicPr>
          <p:nvPr/>
        </p:nvPicPr>
        <p:blipFill>
          <a:blip r:embed="rId3"/>
          <a:stretch>
            <a:fillRect/>
          </a:stretch>
        </p:blipFill>
        <p:spPr>
          <a:xfrm>
            <a:off x="3793752" y="1326217"/>
            <a:ext cx="4819650" cy="1390650"/>
          </a:xfrm>
          <a:prstGeom prst="rect">
            <a:avLst/>
          </a:prstGeom>
        </p:spPr>
      </p:pic>
    </p:spTree>
    <p:extLst>
      <p:ext uri="{BB962C8B-B14F-4D97-AF65-F5344CB8AC3E}">
        <p14:creationId xmlns:p14="http://schemas.microsoft.com/office/powerpoint/2010/main" val="149706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42423E-9232-BBF7-3CDE-752CEDD6003E}"/>
              </a:ext>
            </a:extLst>
          </p:cNvPr>
          <p:cNvSpPr>
            <a:spLocks noGrp="1"/>
          </p:cNvSpPr>
          <p:nvPr>
            <p:ph type="title"/>
          </p:nvPr>
        </p:nvSpPr>
        <p:spPr/>
        <p:txBody>
          <a:bodyPr/>
          <a:lstStyle/>
          <a:p>
            <a:r>
              <a:rPr lang="en-US" altLang="zh-TW" dirty="0"/>
              <a:t>Appendix A</a:t>
            </a:r>
            <a:br>
              <a:rPr lang="en-US" altLang="zh-TW" dirty="0"/>
            </a:br>
            <a:r>
              <a:rPr lang="en-US" altLang="zh-TW" sz="1800" b="0" i="0" u="none" strike="noStrike" baseline="0" dirty="0">
                <a:latin typeface="AdvOT5d4a5f24.B"/>
              </a:rPr>
              <a:t>Derivation of the Risk</a:t>
            </a:r>
            <a:r>
              <a:rPr lang="en-US" altLang="zh-TW" sz="1800" b="0" i="0" u="none" strike="noStrike" baseline="0" dirty="0">
                <a:latin typeface="AdvOT5d4a5f24.B+20"/>
              </a:rPr>
              <a:t>‐</a:t>
            </a:r>
            <a:r>
              <a:rPr lang="en-US" altLang="zh-TW" sz="1800" b="0" i="0" u="none" strike="noStrike" baseline="0" dirty="0">
                <a:latin typeface="AdvOT5d4a5f24.B"/>
              </a:rPr>
              <a:t>Neutralized Pricing Measure </a:t>
            </a:r>
            <a:r>
              <a:rPr lang="en-US" altLang="zh-TW" sz="1800" b="0" i="0" u="none" strike="noStrike" baseline="0" dirty="0">
                <a:latin typeface="AdvOTa9c75b03.BI"/>
              </a:rPr>
              <a:t>Q</a:t>
            </a:r>
            <a:endParaRPr lang="zh-TW" altLang="en-US" dirty="0"/>
          </a:p>
        </p:txBody>
      </p:sp>
      <p:sp>
        <p:nvSpPr>
          <p:cNvPr id="3" name="內容版面配置區 2">
            <a:extLst>
              <a:ext uri="{FF2B5EF4-FFF2-40B4-BE49-F238E27FC236}">
                <a16:creationId xmlns:a16="http://schemas.microsoft.com/office/drawing/2014/main" id="{589C4A55-B26A-1E1F-2495-999735D28A33}"/>
              </a:ext>
            </a:extLst>
          </p:cNvPr>
          <p:cNvSpPr>
            <a:spLocks noGrp="1"/>
          </p:cNvSpPr>
          <p:nvPr>
            <p:ph idx="1"/>
          </p:nvPr>
        </p:nvSpPr>
        <p:spPr/>
        <p:txBody>
          <a:bodyPr/>
          <a:lstStyle/>
          <a:p>
            <a:pPr algn="l"/>
            <a:r>
              <a:rPr lang="zh-TW" altLang="en-US" sz="2000" dirty="0">
                <a:solidFill>
                  <a:srgbClr val="000000"/>
                </a:solidFill>
                <a:latin typeface="NotoSansCJKtc-Regular"/>
              </a:rPr>
              <a:t>這邊</a:t>
            </a:r>
            <a:r>
              <a:rPr lang="zh-TW" altLang="en-US" sz="2000" b="0" i="0" u="none" strike="noStrike" baseline="0" dirty="0">
                <a:solidFill>
                  <a:srgbClr val="000000"/>
                </a:solidFill>
                <a:latin typeface="NotoSansCJKtc-Regular"/>
              </a:rPr>
              <a:t>首先使用</a:t>
            </a:r>
            <a:r>
              <a:rPr lang="en-US" altLang="zh-TW" sz="2000" b="0" i="0" u="none" strike="noStrike" baseline="0" dirty="0">
                <a:solidFill>
                  <a:srgbClr val="000000"/>
                </a:solidFill>
                <a:latin typeface="NotoSansCJKtc-Regular"/>
              </a:rPr>
              <a:t>Merton </a:t>
            </a:r>
            <a:r>
              <a:rPr lang="zh-TW" altLang="en-US" sz="2000" b="0" i="0" u="none" strike="noStrike" baseline="0" dirty="0">
                <a:solidFill>
                  <a:srgbClr val="000000"/>
                </a:solidFill>
                <a:latin typeface="NotoSansCJKtc-Regular"/>
              </a:rPr>
              <a:t>的 </a:t>
            </a:r>
            <a:r>
              <a:rPr lang="en-US" altLang="zh-TW" sz="2000" b="0" i="0" u="none" strike="noStrike" baseline="0" dirty="0">
                <a:solidFill>
                  <a:srgbClr val="000000"/>
                </a:solidFill>
                <a:latin typeface="NotoSansCJKtc-Regular"/>
              </a:rPr>
              <a:t>(</a:t>
            </a:r>
            <a:r>
              <a:rPr lang="en-US" altLang="zh-TW" sz="2000" b="0" i="0" u="none" strike="noStrike" baseline="0" dirty="0">
                <a:solidFill>
                  <a:srgbClr val="6381A7"/>
                </a:solidFill>
                <a:latin typeface="NotoSansCJKtc-Regular"/>
              </a:rPr>
              <a:t>1974</a:t>
            </a:r>
            <a:r>
              <a:rPr lang="zh-TW" altLang="en-US" sz="2000" b="0" i="0" u="none" strike="noStrike" baseline="0" dirty="0">
                <a:solidFill>
                  <a:srgbClr val="6381A7"/>
                </a:solidFill>
                <a:latin typeface="NotoSansCJKtc-Regular"/>
              </a:rPr>
              <a:t>年</a:t>
            </a:r>
            <a:r>
              <a:rPr lang="en-US" altLang="zh-TW" sz="2000" b="0" i="0" u="none" strike="noStrike" baseline="0" dirty="0">
                <a:solidFill>
                  <a:srgbClr val="000000"/>
                </a:solidFill>
                <a:latin typeface="NotoSansCJKtc-Regular"/>
              </a:rPr>
              <a:t>)structural approach </a:t>
            </a:r>
            <a:r>
              <a:rPr lang="zh-TW" altLang="en-US" sz="2000" b="0" i="0" u="none" strike="noStrike" baseline="0" dirty="0">
                <a:solidFill>
                  <a:srgbClr val="000000"/>
                </a:solidFill>
                <a:latin typeface="NotoSansCJKtc-Regular"/>
              </a:rPr>
              <a:t>在連續時間無套利</a:t>
            </a:r>
            <a:r>
              <a:rPr lang="en-US" altLang="zh-TW" sz="2000" b="0" i="0" u="none" strike="noStrike" baseline="0" dirty="0">
                <a:solidFill>
                  <a:srgbClr val="000000"/>
                </a:solidFill>
                <a:latin typeface="NotoSansCJKtc-Regular"/>
              </a:rPr>
              <a:t>martingale</a:t>
            </a:r>
            <a:r>
              <a:rPr lang="zh-TW" altLang="en-US" sz="2000" b="0" i="0" u="none" strike="noStrike" baseline="0" dirty="0">
                <a:solidFill>
                  <a:srgbClr val="000000"/>
                </a:solidFill>
                <a:latin typeface="NotoSansCJKtc-Regular"/>
              </a:rPr>
              <a:t>框架中對再保險公司的資產負債表進行建模，並結合了基本變量</a:t>
            </a:r>
            <a:r>
              <a:rPr lang="en-US" altLang="zh-TW" sz="2000" b="0" i="0" u="none" strike="noStrike" baseline="0" dirty="0">
                <a:solidFill>
                  <a:srgbClr val="000000"/>
                </a:solidFill>
                <a:latin typeface="NotoSansCJKtc-Regular"/>
              </a:rPr>
              <a:t>(fundamental variables)</a:t>
            </a:r>
            <a:r>
              <a:rPr lang="zh-TW" altLang="en-US" sz="2000" b="0" i="0" u="none" strike="noStrike" baseline="0" dirty="0">
                <a:solidFill>
                  <a:srgbClr val="000000"/>
                </a:solidFill>
                <a:latin typeface="NotoSansCJKtc-Regular"/>
              </a:rPr>
              <a:t>的</a:t>
            </a:r>
            <a:r>
              <a:rPr lang="en-US" altLang="zh-TW" sz="2000" b="0" i="0" u="none" strike="noStrike" baseline="0" dirty="0">
                <a:solidFill>
                  <a:srgbClr val="000000"/>
                </a:solidFill>
                <a:latin typeface="NotoSansCJKtc-Regular"/>
              </a:rPr>
              <a:t>stylized dynamics</a:t>
            </a:r>
            <a:r>
              <a:rPr lang="zh-TW" altLang="en-US" sz="2000" b="0" i="0" u="none" strike="noStrike" baseline="0" dirty="0">
                <a:solidFill>
                  <a:srgbClr val="000000"/>
                </a:solidFill>
                <a:latin typeface="NotoSansCJKtc-Regular"/>
              </a:rPr>
              <a:t>。</a:t>
            </a:r>
            <a:endParaRPr lang="en-US" altLang="zh-TW" sz="2000" b="0" i="0" u="none" strike="noStrike" baseline="0" dirty="0">
              <a:solidFill>
                <a:srgbClr val="000000"/>
              </a:solidFill>
              <a:latin typeface="NotoSansCJKtc-Regular"/>
            </a:endParaRPr>
          </a:p>
          <a:p>
            <a:pPr algn="l"/>
            <a:endParaRPr lang="en-US" altLang="zh-TW" sz="2000" dirty="0">
              <a:solidFill>
                <a:srgbClr val="000000"/>
              </a:solidFill>
              <a:latin typeface="NotoSansCJKtc-Regular"/>
            </a:endParaRPr>
          </a:p>
          <a:p>
            <a:pPr algn="l"/>
            <a:r>
              <a:rPr lang="en-US" altLang="zh-TW" sz="2000" b="0" i="0" u="none" strike="noStrike" baseline="0" dirty="0">
                <a:latin typeface="NotoSansCJKtc-Regular"/>
              </a:rPr>
              <a:t>Merton</a:t>
            </a:r>
            <a:r>
              <a:rPr lang="zh-TW" altLang="en-US" sz="2000" b="0" i="0" u="none" strike="noStrike" baseline="0" dirty="0">
                <a:latin typeface="NotoSansCJKtc-Regular"/>
              </a:rPr>
              <a:t>法的優點是將</a:t>
            </a:r>
            <a:r>
              <a:rPr lang="en-US" altLang="zh-TW" sz="2000" b="0" i="0" u="none" strike="noStrike" baseline="0" dirty="0">
                <a:latin typeface="NotoSansCJKtc-Regular"/>
              </a:rPr>
              <a:t>financial claims</a:t>
            </a:r>
            <a:r>
              <a:rPr lang="zh-TW" altLang="en-US" sz="2000" b="0" i="0" u="none" strike="noStrike" baseline="0" dirty="0">
                <a:latin typeface="NotoSansCJKtc-Regular"/>
              </a:rPr>
              <a:t>的價值與公司的資產和資本結構聯繫起來，從而內生化違約</a:t>
            </a:r>
            <a:r>
              <a:rPr lang="en-US" altLang="zh-TW" sz="2000" b="0" i="0" u="none" strike="noStrike" baseline="0" dirty="0">
                <a:latin typeface="NotoSansCJKtc-Regular"/>
              </a:rPr>
              <a:t>(endogenizing default)</a:t>
            </a:r>
            <a:r>
              <a:rPr lang="zh-TW" altLang="en-US" sz="2000" b="0" i="0" u="none" strike="noStrike" baseline="0" dirty="0">
                <a:latin typeface="NotoSansCJKtc-Regular"/>
              </a:rPr>
              <a:t>。</a:t>
            </a:r>
            <a:endParaRPr lang="en-US" altLang="zh-TW" sz="2000" b="0" i="0" u="none" strike="noStrike" baseline="0" dirty="0">
              <a:latin typeface="NotoSansCJKtc-Regular"/>
            </a:endParaRPr>
          </a:p>
          <a:p>
            <a:pPr algn="l"/>
            <a:endParaRPr lang="en-US" altLang="zh-TW" sz="2000" dirty="0">
              <a:latin typeface="NotoSansCJKtc-Regular"/>
            </a:endParaRPr>
          </a:p>
          <a:p>
            <a:r>
              <a:rPr lang="zh-TW" altLang="en-US" sz="2000" b="0" i="0" u="none" strike="noStrike" baseline="0" dirty="0">
                <a:solidFill>
                  <a:srgbClr val="000000"/>
                </a:solidFill>
                <a:latin typeface="NotoSansCJKtc-Regular"/>
              </a:rPr>
              <a:t>與最近應用此方法</a:t>
            </a:r>
            <a:r>
              <a:rPr lang="zh-TW" altLang="en-US" sz="2000" b="0" i="0" u="none" strike="noStrike" baseline="0" dirty="0">
                <a:solidFill>
                  <a:srgbClr val="FF0000"/>
                </a:solidFill>
                <a:latin typeface="NotoSansCJKtc-Regular"/>
              </a:rPr>
              <a:t>結合跳躍和整合</a:t>
            </a:r>
            <a:r>
              <a:rPr lang="en-US" altLang="zh-TW" sz="2000" b="0" i="0" u="none" strike="noStrike" baseline="0" dirty="0">
                <a:solidFill>
                  <a:srgbClr val="FF0000"/>
                </a:solidFill>
                <a:latin typeface="NotoSansCJKtc-Regular"/>
              </a:rPr>
              <a:t>(</a:t>
            </a:r>
            <a:r>
              <a:rPr lang="en-US" altLang="zh-TW" sz="2000" b="0" i="0" u="none" strike="noStrike" baseline="0" dirty="0">
                <a:solidFill>
                  <a:srgbClr val="000000"/>
                </a:solidFill>
                <a:latin typeface="NotoSansCJKtc-Regular"/>
              </a:rPr>
              <a:t>integrate)</a:t>
            </a:r>
            <a:r>
              <a:rPr lang="zh-TW" altLang="en-US" sz="2000" b="0" i="0" u="none" strike="noStrike" baseline="0" dirty="0">
                <a:solidFill>
                  <a:srgbClr val="000000"/>
                </a:solidFill>
                <a:latin typeface="NotoSansCJKtc-Regular"/>
              </a:rPr>
              <a:t> </a:t>
            </a:r>
            <a:r>
              <a:rPr lang="en-US" altLang="zh-TW" sz="2000" b="0" i="0" u="none" strike="noStrike" baseline="0" dirty="0">
                <a:solidFill>
                  <a:srgbClr val="000000"/>
                </a:solidFill>
                <a:latin typeface="NotoSansCJKtc-Regular"/>
              </a:rPr>
              <a:t>CAPM </a:t>
            </a:r>
            <a:r>
              <a:rPr lang="zh-TW" altLang="en-US" sz="2000" b="0" i="0" u="none" strike="noStrike" baseline="0" dirty="0">
                <a:solidFill>
                  <a:srgbClr val="000000"/>
                </a:solidFill>
                <a:latin typeface="NotoSansCJKtc-Regular"/>
              </a:rPr>
              <a:t>以</a:t>
            </a:r>
            <a:r>
              <a:rPr lang="zh-TW" altLang="en-US" sz="2000" b="0" i="0" u="none" strike="noStrike" baseline="0" dirty="0">
                <a:solidFill>
                  <a:srgbClr val="FF0000"/>
                </a:solidFill>
                <a:latin typeface="NotoSansCJKtc-Regular"/>
              </a:rPr>
              <a:t>分析公司債利差</a:t>
            </a:r>
            <a:r>
              <a:rPr lang="en-US" altLang="zh-TW" sz="2000" b="0" i="0" u="none" strike="noStrike" baseline="0" dirty="0">
                <a:solidFill>
                  <a:srgbClr val="FF0000"/>
                </a:solidFill>
                <a:latin typeface="NotoSansCJKtc-Regular"/>
              </a:rPr>
              <a:t>(spread)</a:t>
            </a:r>
            <a:r>
              <a:rPr lang="zh-TW" altLang="en-US" sz="2000" b="0" i="0" u="none" strike="noStrike" baseline="0" dirty="0">
                <a:solidFill>
                  <a:srgbClr val="FF0000"/>
                </a:solidFill>
                <a:latin typeface="NotoSansCJKtc-Regular"/>
              </a:rPr>
              <a:t>不同</a:t>
            </a:r>
            <a:r>
              <a:rPr lang="zh-TW" altLang="en-US" sz="2000" b="0" i="0" u="none" strike="noStrike" baseline="0" dirty="0">
                <a:solidFill>
                  <a:srgbClr val="000000"/>
                </a:solidFill>
                <a:latin typeface="NotoSansCJKtc-Regular"/>
              </a:rPr>
              <a:t>（例如，</a:t>
            </a:r>
            <a:r>
              <a:rPr lang="en-US" altLang="zh-TW" sz="2000" b="0" i="0" u="none" strike="noStrike" baseline="0" dirty="0">
                <a:solidFill>
                  <a:srgbClr val="000000"/>
                </a:solidFill>
                <a:latin typeface="NotoSansCJKtc-Regular"/>
              </a:rPr>
              <a:t>Collin-Dufresne</a:t>
            </a:r>
            <a:r>
              <a:rPr lang="zh-TW" altLang="en-US" sz="2000" b="0" i="0" u="none" strike="noStrike" baseline="0" dirty="0">
                <a:solidFill>
                  <a:srgbClr val="000000"/>
                </a:solidFill>
                <a:latin typeface="NotoSansCJKtc-Regular"/>
              </a:rPr>
              <a:t>、</a:t>
            </a:r>
            <a:r>
              <a:rPr lang="en-US" altLang="zh-TW" sz="2000" b="0" i="0" u="none" strike="noStrike" baseline="0" dirty="0">
                <a:solidFill>
                  <a:srgbClr val="000000"/>
                </a:solidFill>
                <a:latin typeface="NotoSansCJKtc-Regular"/>
              </a:rPr>
              <a:t>Goldstein </a:t>
            </a:r>
            <a:r>
              <a:rPr lang="zh-TW" altLang="en-US" sz="2000" b="0" i="0" u="none" strike="noStrike" baseline="0" dirty="0">
                <a:solidFill>
                  <a:srgbClr val="000000"/>
                </a:solidFill>
                <a:latin typeface="NotoSansCJKtc-Regular"/>
              </a:rPr>
              <a:t>和 </a:t>
            </a:r>
            <a:r>
              <a:rPr lang="en-US" altLang="zh-TW" sz="2000" b="0" i="0" u="none" strike="noStrike" baseline="0" dirty="0">
                <a:solidFill>
                  <a:srgbClr val="000000"/>
                </a:solidFill>
                <a:latin typeface="NotoSansCJKtc-Regular"/>
              </a:rPr>
              <a:t>Yang</a:t>
            </a:r>
            <a:r>
              <a:rPr lang="zh-TW" altLang="en-US" sz="2000" b="0" i="0" u="none" strike="noStrike" baseline="0" dirty="0">
                <a:solidFill>
                  <a:srgbClr val="000000"/>
                </a:solidFill>
                <a:latin typeface="NotoSansCJKtc-Regular"/>
              </a:rPr>
              <a:t>，</a:t>
            </a:r>
            <a:r>
              <a:rPr lang="en-US" altLang="zh-TW" sz="2000" b="0" i="0" u="none" strike="noStrike" baseline="0" dirty="0">
                <a:solidFill>
                  <a:srgbClr val="6381A7"/>
                </a:solidFill>
                <a:latin typeface="NotoSansCJKtc-Regular"/>
              </a:rPr>
              <a:t>2012</a:t>
            </a:r>
            <a:r>
              <a:rPr lang="en-US" altLang="zh-TW" sz="2000" b="0" i="0" u="none" strike="noStrike" baseline="0" dirty="0">
                <a:solidFill>
                  <a:srgbClr val="000000"/>
                </a:solidFill>
                <a:latin typeface="NotoSansCJKtc-Regular"/>
              </a:rPr>
              <a:t>; </a:t>
            </a:r>
            <a:r>
              <a:rPr lang="en-US" altLang="zh-TW" sz="2000" b="0" i="0" u="none" strike="noStrike" baseline="0" dirty="0" err="1">
                <a:solidFill>
                  <a:srgbClr val="000000"/>
                </a:solidFill>
                <a:latin typeface="NotoSansCJKtc-Regular"/>
              </a:rPr>
              <a:t>Coval</a:t>
            </a:r>
            <a:r>
              <a:rPr lang="zh-TW" altLang="en-US" sz="2000" b="0" i="0" u="none" strike="noStrike" baseline="0" dirty="0">
                <a:solidFill>
                  <a:srgbClr val="000000"/>
                </a:solidFill>
                <a:latin typeface="NotoSansCJKtc-Regular"/>
              </a:rPr>
              <a:t>、</a:t>
            </a:r>
            <a:r>
              <a:rPr lang="en-US" altLang="zh-TW" sz="2000" dirty="0">
                <a:solidFill>
                  <a:srgbClr val="000000"/>
                </a:solidFill>
                <a:latin typeface="NotoSansCJKtc-Regular"/>
              </a:rPr>
              <a:t>Jurek</a:t>
            </a:r>
            <a:r>
              <a:rPr lang="zh-TW" altLang="en-US" sz="2000" b="0" i="0" u="none" strike="noStrike" baseline="0" dirty="0">
                <a:solidFill>
                  <a:srgbClr val="000000"/>
                </a:solidFill>
                <a:latin typeface="NotoSansCJKtc-Regular"/>
              </a:rPr>
              <a:t>和</a:t>
            </a:r>
            <a:r>
              <a:rPr lang="en-US" altLang="zh-TW" sz="2000" b="0" i="0" u="none" strike="noStrike" baseline="0" dirty="0">
                <a:solidFill>
                  <a:srgbClr val="000000"/>
                </a:solidFill>
                <a:latin typeface="NotoSansCJKtc-Regular"/>
              </a:rPr>
              <a:t>Stafford</a:t>
            </a:r>
            <a:r>
              <a:rPr lang="zh-TW" altLang="en-US" sz="2000" b="0" i="0" u="none" strike="noStrike" baseline="0" dirty="0">
                <a:solidFill>
                  <a:srgbClr val="000000"/>
                </a:solidFill>
                <a:latin typeface="NotoSansCJKtc-Regular"/>
              </a:rPr>
              <a:t>，</a:t>
            </a:r>
            <a:r>
              <a:rPr lang="en-US" altLang="zh-TW" sz="2000" b="0" i="0" u="none" strike="noStrike" baseline="0" dirty="0">
                <a:solidFill>
                  <a:srgbClr val="6381A7"/>
                </a:solidFill>
                <a:latin typeface="NotoSansCJKtc-Regular"/>
              </a:rPr>
              <a:t>2009</a:t>
            </a:r>
            <a:r>
              <a:rPr lang="en-US" altLang="zh-TW" sz="2000" b="0" i="0" u="none" strike="noStrike" baseline="0" dirty="0">
                <a:solidFill>
                  <a:srgbClr val="000000"/>
                </a:solidFill>
                <a:latin typeface="NotoSansCJKtc-Regular"/>
              </a:rPr>
              <a:t>)</a:t>
            </a:r>
            <a:r>
              <a:rPr lang="zh-TW" altLang="en-US" sz="2000" b="0" i="0" u="none" strike="noStrike" baseline="0" dirty="0">
                <a:solidFill>
                  <a:srgbClr val="000000"/>
                </a:solidFill>
                <a:latin typeface="NotoSansCJKtc-Regular"/>
              </a:rPr>
              <a:t>，我們</a:t>
            </a:r>
            <a:r>
              <a:rPr lang="zh-TW" altLang="en-US" sz="2000" dirty="0">
                <a:solidFill>
                  <a:srgbClr val="000000"/>
                </a:solidFill>
                <a:latin typeface="NotoSansCJKtc-Regular"/>
              </a:rPr>
              <a:t>分析建立在 </a:t>
            </a:r>
            <a:r>
              <a:rPr lang="en-US" altLang="zh-TW" sz="2000" dirty="0">
                <a:solidFill>
                  <a:srgbClr val="000000"/>
                </a:solidFill>
                <a:latin typeface="NotoSansCJKtc-Regular"/>
              </a:rPr>
              <a:t>Duan</a:t>
            </a:r>
            <a:r>
              <a:rPr lang="zh-TW" altLang="en-US" sz="2000" dirty="0">
                <a:solidFill>
                  <a:srgbClr val="000000"/>
                </a:solidFill>
                <a:latin typeface="NotoSansCJKtc-Regular"/>
              </a:rPr>
              <a:t>、</a:t>
            </a:r>
            <a:r>
              <a:rPr lang="en-US" altLang="zh-TW" sz="2000" dirty="0">
                <a:solidFill>
                  <a:srgbClr val="000000"/>
                </a:solidFill>
                <a:latin typeface="NotoSansCJKtc-Regular"/>
              </a:rPr>
              <a:t>Moreau </a:t>
            </a:r>
            <a:r>
              <a:rPr lang="zh-TW" altLang="en-US" sz="2000" dirty="0">
                <a:solidFill>
                  <a:srgbClr val="000000"/>
                </a:solidFill>
                <a:latin typeface="NotoSansCJKtc-Regular"/>
              </a:rPr>
              <a:t>和 </a:t>
            </a:r>
            <a:r>
              <a:rPr lang="en-US" altLang="zh-TW" sz="2000" dirty="0">
                <a:solidFill>
                  <a:srgbClr val="000000"/>
                </a:solidFill>
                <a:latin typeface="NotoSansCJKtc-Regular"/>
              </a:rPr>
              <a:t>Sealey(</a:t>
            </a:r>
            <a:r>
              <a:rPr lang="en-US" altLang="zh-TW" sz="2000" dirty="0">
                <a:solidFill>
                  <a:srgbClr val="6381A7"/>
                </a:solidFill>
                <a:latin typeface="NotoSansCJKtc-Regular"/>
              </a:rPr>
              <a:t>1995</a:t>
            </a:r>
            <a:r>
              <a:rPr lang="en-US" altLang="zh-TW" sz="2000" dirty="0">
                <a:solidFill>
                  <a:srgbClr val="000000"/>
                </a:solidFill>
                <a:latin typeface="NotoSansCJKtc-Regular"/>
              </a:rPr>
              <a:t>), Lee and Yu</a:t>
            </a:r>
            <a:r>
              <a:rPr lang="zh-TW" altLang="en-US" sz="2000" dirty="0">
                <a:solidFill>
                  <a:srgbClr val="000000"/>
                </a:solidFill>
                <a:latin typeface="NotoSansCJKtc-Regular"/>
              </a:rPr>
              <a:t> </a:t>
            </a:r>
            <a:r>
              <a:rPr lang="en-US" altLang="zh-TW" sz="2000" dirty="0">
                <a:solidFill>
                  <a:srgbClr val="000000"/>
                </a:solidFill>
                <a:latin typeface="NotoSansCJKtc-Regular"/>
              </a:rPr>
              <a:t>(</a:t>
            </a:r>
            <a:r>
              <a:rPr lang="en-US" altLang="zh-TW" sz="2000" dirty="0">
                <a:solidFill>
                  <a:srgbClr val="6381A7"/>
                </a:solidFill>
                <a:latin typeface="NotoSansCJKtc-Regular"/>
              </a:rPr>
              <a:t>2007</a:t>
            </a:r>
            <a:r>
              <a:rPr lang="zh-TW" altLang="en-US" sz="2000" dirty="0">
                <a:solidFill>
                  <a:srgbClr val="6381A7"/>
                </a:solidFill>
                <a:latin typeface="NotoSansCJKtc-Regular"/>
              </a:rPr>
              <a:t>年</a:t>
            </a:r>
            <a:r>
              <a:rPr lang="en-US" altLang="zh-TW" sz="2000" dirty="0">
                <a:solidFill>
                  <a:srgbClr val="000000"/>
                </a:solidFill>
                <a:latin typeface="NotoSansCJKtc-Regular"/>
              </a:rPr>
              <a:t>) </a:t>
            </a:r>
            <a:r>
              <a:rPr lang="zh-TW" altLang="en-US" sz="2000" dirty="0">
                <a:solidFill>
                  <a:srgbClr val="000000"/>
                </a:solidFill>
                <a:latin typeface="NotoSansCJKtc-Regular"/>
              </a:rPr>
              <a:t>和 </a:t>
            </a:r>
            <a:r>
              <a:rPr lang="en-US" altLang="zh-TW" sz="2000" dirty="0">
                <a:solidFill>
                  <a:srgbClr val="000000"/>
                </a:solidFill>
                <a:latin typeface="NotoSansCJKtc-Regular"/>
              </a:rPr>
              <a:t>Lo et al </a:t>
            </a:r>
            <a:r>
              <a:rPr lang="zh-TW" altLang="en-US" sz="2000" dirty="0">
                <a:solidFill>
                  <a:srgbClr val="000000"/>
                </a:solidFill>
                <a:latin typeface="NotoSansCJKtc-Regular"/>
              </a:rPr>
              <a:t>等人的論文上的</a:t>
            </a:r>
            <a:r>
              <a:rPr lang="zh-TW" altLang="en-US" sz="2000" dirty="0">
                <a:solidFill>
                  <a:srgbClr val="FF0000"/>
                </a:solidFill>
                <a:latin typeface="NotoSansCJKtc-Regular"/>
              </a:rPr>
              <a:t>巨災</a:t>
            </a:r>
            <a:r>
              <a:rPr lang="en-US" altLang="zh-TW" sz="2000" dirty="0">
                <a:solidFill>
                  <a:srgbClr val="FF0000"/>
                </a:solidFill>
                <a:latin typeface="NotoSansCJKtc-Regular"/>
              </a:rPr>
              <a:t>spreads</a:t>
            </a:r>
            <a:r>
              <a:rPr lang="zh-TW" altLang="en-US" sz="2000" dirty="0">
                <a:solidFill>
                  <a:srgbClr val="FF0000"/>
                </a:solidFill>
                <a:latin typeface="NotoSansCJKtc-Regular"/>
              </a:rPr>
              <a:t>的結構型</a:t>
            </a:r>
            <a:r>
              <a:rPr lang="zh-TW" altLang="en-US" sz="2000" b="0" i="0" u="none" strike="noStrike" baseline="0" dirty="0">
                <a:solidFill>
                  <a:srgbClr val="FF0000"/>
                </a:solidFill>
                <a:latin typeface="NotoSansCJKtc-Regular"/>
              </a:rPr>
              <a:t>模型</a:t>
            </a:r>
            <a:r>
              <a:rPr lang="zh-TW" altLang="en-US" sz="2000" b="0" i="0" u="none" strike="noStrike" baseline="0" dirty="0">
                <a:solidFill>
                  <a:srgbClr val="000000"/>
                </a:solidFill>
                <a:latin typeface="NotoSansCJKtc-Regular"/>
              </a:rPr>
              <a:t>，以</a:t>
            </a:r>
            <a:r>
              <a:rPr lang="zh-TW" altLang="en-US" sz="2000" b="0" i="0" u="none" strike="noStrike" baseline="0" dirty="0">
                <a:solidFill>
                  <a:srgbClr val="FF0000"/>
                </a:solidFill>
                <a:latin typeface="NotoSansCJKtc-Regular"/>
              </a:rPr>
              <a:t>適當考慮資產</a:t>
            </a:r>
            <a:r>
              <a:rPr lang="zh-TW" altLang="en-US" sz="2000" b="0" i="0" u="none" strike="noStrike" baseline="0" dirty="0">
                <a:solidFill>
                  <a:srgbClr val="FF0000"/>
                </a:solidFill>
                <a:latin typeface="PMingLiU" panose="02020500000000000000" pitchFamily="18" charset="-120"/>
                <a:ea typeface="PMingLiU" panose="02020500000000000000" pitchFamily="18" charset="-120"/>
              </a:rPr>
              <a:t>、負債、利率和巨災損失的動態</a:t>
            </a:r>
            <a:r>
              <a:rPr lang="zh-TW" altLang="en-US" sz="2000" b="0" i="0" u="none" strike="noStrike" baseline="0" dirty="0">
                <a:solidFill>
                  <a:srgbClr val="000000"/>
                </a:solidFill>
                <a:latin typeface="PMingLiU" panose="02020500000000000000" pitchFamily="18" charset="-120"/>
                <a:ea typeface="PMingLiU" panose="02020500000000000000" pitchFamily="18" charset="-120"/>
              </a:rPr>
              <a:t>。</a:t>
            </a:r>
            <a:endParaRPr lang="en-US" altLang="zh-TW" sz="2000" b="0" i="0" u="none" strike="noStrike" baseline="0" dirty="0">
              <a:solidFill>
                <a:srgbClr val="000000"/>
              </a:solidFill>
              <a:latin typeface="PMingLiU" panose="02020500000000000000" pitchFamily="18" charset="-120"/>
              <a:ea typeface="PMingLiU" panose="02020500000000000000" pitchFamily="18" charset="-120"/>
            </a:endParaRPr>
          </a:p>
          <a:p>
            <a:endParaRPr lang="en-US" altLang="zh-TW" sz="1800" dirty="0">
              <a:solidFill>
                <a:srgbClr val="000000"/>
              </a:solidFill>
              <a:latin typeface="PMingLiU" panose="02020500000000000000" pitchFamily="18" charset="-120"/>
              <a:ea typeface="PMingLiU" panose="02020500000000000000" pitchFamily="18" charset="-120"/>
            </a:endParaRPr>
          </a:p>
          <a:p>
            <a:endParaRPr lang="en-US" altLang="zh-TW" sz="1800" b="0" i="0" u="none" strike="noStrike" baseline="0" dirty="0">
              <a:solidFill>
                <a:srgbClr val="000000"/>
              </a:solidFill>
              <a:latin typeface="NotoSansCJKtc-Regular"/>
            </a:endParaRPr>
          </a:p>
          <a:p>
            <a:endParaRPr lang="zh-TW" altLang="en-US" sz="1800" dirty="0"/>
          </a:p>
        </p:txBody>
      </p:sp>
    </p:spTree>
    <p:extLst>
      <p:ext uri="{BB962C8B-B14F-4D97-AF65-F5344CB8AC3E}">
        <p14:creationId xmlns:p14="http://schemas.microsoft.com/office/powerpoint/2010/main" val="2203102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3ABEDA7E-6AA3-8E8C-AEAD-621F83D2BD5C}"/>
                  </a:ext>
                </a:extLst>
              </p:cNvPr>
              <p:cNvSpPr>
                <a:spLocks noGrp="1"/>
              </p:cNvSpPr>
              <p:nvPr>
                <p:ph idx="1"/>
              </p:nvPr>
            </p:nvSpPr>
            <p:spPr>
              <a:xfrm>
                <a:off x="838200" y="179294"/>
                <a:ext cx="10515600" cy="5997669"/>
              </a:xfrm>
            </p:spPr>
            <p:txBody>
              <a:bodyPr>
                <a:noAutofit/>
              </a:bodyPr>
              <a:lstStyle/>
              <a:p>
                <a:pPr marL="0" indent="0">
                  <a:buNone/>
                </a:pPr>
                <a:r>
                  <a:rPr lang="zh-TW" altLang="en-US" sz="2000" dirty="0"/>
                  <a:t>這裡使用單因子利率模型</a:t>
                </a:r>
                <a:r>
                  <a:rPr lang="en-US" altLang="zh-TW" sz="2000" dirty="0"/>
                  <a:t>,</a:t>
                </a:r>
                <a:r>
                  <a:rPr lang="zh-TW" altLang="en-US" sz="2000" dirty="0"/>
                  <a:t>假設資產價格和瞬時利率過程由以下具有</a:t>
                </a:r>
                <a:r>
                  <a:rPr lang="en-US" altLang="zh-TW" sz="2000" dirty="0"/>
                  <a:t>drifts</a:t>
                </a:r>
                <a:r>
                  <a:rPr lang="zh-TW" altLang="en-US" sz="2000" dirty="0"/>
                  <a:t>的</a:t>
                </a:r>
                <a:r>
                  <a:rPr lang="en-US" altLang="zh-TW" sz="2000" dirty="0"/>
                  <a:t>correlated Wiener process</a:t>
                </a:r>
                <a:r>
                  <a:rPr lang="zh-TW" altLang="en-US" sz="2000" dirty="0"/>
                  <a:t>控制：</a:t>
                </a:r>
                <a:endParaRPr lang="en-US" altLang="zh-TW" sz="2000" dirty="0"/>
              </a:p>
              <a:p>
                <a:pPr marL="0" indent="0">
                  <a:buNone/>
                </a:pPr>
                <a:endParaRPr lang="en-US" altLang="zh-TW" sz="2000" dirty="0"/>
              </a:p>
              <a:p>
                <a:pPr marL="0" indent="0">
                  <a:buNone/>
                </a:pPr>
                <a:endParaRPr lang="en-US" altLang="zh-TW" sz="2000" dirty="0"/>
              </a:p>
              <a:p>
                <a:pPr marL="0" indent="0">
                  <a:buNone/>
                </a:pPr>
                <a:endParaRPr lang="en-US" altLang="zh-TW" sz="2000" dirty="0"/>
              </a:p>
              <a:p>
                <a:pPr marL="0" indent="0">
                  <a:buNone/>
                </a:pPr>
                <a:endParaRPr lang="en-US" altLang="zh-TW" sz="2000" dirty="0"/>
              </a:p>
              <a:p>
                <a:pPr marL="0" indent="0">
                  <a:buNone/>
                </a:pPr>
                <a:r>
                  <a:rPr lang="zh-TW" altLang="en-US" sz="2000" dirty="0"/>
                  <a:t>其中</a:t>
                </a:r>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𝑍</m:t>
                        </m:r>
                      </m:e>
                      <m:sub>
                        <m:r>
                          <a:rPr lang="en-US" altLang="zh-TW" sz="2000" b="0" i="1" smtClean="0">
                            <a:latin typeface="Cambria Math" panose="02040503050406030204" pitchFamily="18" charset="0"/>
                          </a:rPr>
                          <m:t>𝑉</m:t>
                        </m:r>
                        <m:r>
                          <a:rPr lang="en-US" altLang="zh-TW" sz="2000" b="0" i="1" smtClean="0">
                            <a:latin typeface="Cambria Math" panose="02040503050406030204" pitchFamily="18" charset="0"/>
                          </a:rPr>
                          <m:t>,</m:t>
                        </m:r>
                        <m:r>
                          <a:rPr lang="en-US" altLang="zh-TW" sz="2000" b="0" i="1" smtClean="0">
                            <a:latin typeface="Cambria Math" panose="02040503050406030204" pitchFamily="18" charset="0"/>
                          </a:rPr>
                          <m:t>𝑡</m:t>
                        </m:r>
                      </m:sub>
                    </m:sSub>
                  </m:oMath>
                </a14:m>
                <a:r>
                  <a:rPr lang="zh-TW" altLang="en-US" sz="2000" dirty="0"/>
                  <a:t> 和 </a:t>
                </a:r>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𝑍</m:t>
                        </m:r>
                      </m:e>
                      <m:sub>
                        <m:r>
                          <a:rPr lang="en-US" altLang="zh-TW" sz="2000" b="0" i="1" smtClean="0">
                            <a:latin typeface="Cambria Math" panose="02040503050406030204" pitchFamily="18" charset="0"/>
                          </a:rPr>
                          <m:t>𝑟</m:t>
                        </m:r>
                        <m:r>
                          <a:rPr lang="en-US" altLang="zh-TW" sz="2000" b="0" i="1" smtClean="0">
                            <a:latin typeface="Cambria Math" panose="02040503050406030204" pitchFamily="18" charset="0"/>
                          </a:rPr>
                          <m:t>,</m:t>
                        </m:r>
                        <m:r>
                          <a:rPr lang="en-US" altLang="zh-TW" sz="2000" b="0" i="1" smtClean="0">
                            <a:latin typeface="Cambria Math" panose="02040503050406030204" pitchFamily="18" charset="0"/>
                          </a:rPr>
                          <m:t>𝑡</m:t>
                        </m:r>
                      </m:sub>
                    </m:sSub>
                  </m:oMath>
                </a14:m>
                <a:r>
                  <a:rPr lang="zh-TW" altLang="en-US" sz="2000" dirty="0"/>
                  <a:t>為</a:t>
                </a:r>
                <a:r>
                  <a:rPr lang="en-US" altLang="zh-TW" sz="2000" dirty="0"/>
                  <a:t>correlated Wiener process</a:t>
                </a:r>
                <a:endParaRPr lang="zh-TW" altLang="en-US" sz="2000" dirty="0"/>
              </a:p>
            </p:txBody>
          </p:sp>
        </mc:Choice>
        <mc:Fallback>
          <p:sp>
            <p:nvSpPr>
              <p:cNvPr id="3" name="內容版面配置區 2">
                <a:extLst>
                  <a:ext uri="{FF2B5EF4-FFF2-40B4-BE49-F238E27FC236}">
                    <a16:creationId xmlns:a16="http://schemas.microsoft.com/office/drawing/2014/main" id="{3ABEDA7E-6AA3-8E8C-AEAD-621F83D2BD5C}"/>
                  </a:ext>
                </a:extLst>
              </p:cNvPr>
              <p:cNvSpPr>
                <a:spLocks noGrp="1" noRot="1" noChangeAspect="1" noMove="1" noResize="1" noEditPoints="1" noAdjustHandles="1" noChangeArrowheads="1" noChangeShapeType="1" noTextEdit="1"/>
              </p:cNvSpPr>
              <p:nvPr>
                <p:ph idx="1"/>
              </p:nvPr>
            </p:nvSpPr>
            <p:spPr>
              <a:xfrm>
                <a:off x="838200" y="179294"/>
                <a:ext cx="10515600" cy="5997669"/>
              </a:xfrm>
              <a:blipFill>
                <a:blip r:embed="rId2"/>
                <a:stretch>
                  <a:fillRect l="-638" t="-1118"/>
                </a:stretch>
              </a:blipFill>
            </p:spPr>
            <p:txBody>
              <a:bodyPr/>
              <a:lstStyle/>
              <a:p>
                <a:r>
                  <a:rPr lang="zh-TW" altLang="en-US">
                    <a:noFill/>
                  </a:rPr>
                  <a:t> </a:t>
                </a:r>
              </a:p>
            </p:txBody>
          </p:sp>
        </mc:Fallback>
      </mc:AlternateContent>
      <p:pic>
        <p:nvPicPr>
          <p:cNvPr id="5" name="圖片 4">
            <a:extLst>
              <a:ext uri="{FF2B5EF4-FFF2-40B4-BE49-F238E27FC236}">
                <a16:creationId xmlns:a16="http://schemas.microsoft.com/office/drawing/2014/main" id="{4D240221-38B8-FA41-185E-82BB3D51F06C}"/>
              </a:ext>
            </a:extLst>
          </p:cNvPr>
          <p:cNvPicPr>
            <a:picLocks noChangeAspect="1"/>
          </p:cNvPicPr>
          <p:nvPr/>
        </p:nvPicPr>
        <p:blipFill>
          <a:blip r:embed="rId3"/>
          <a:stretch>
            <a:fillRect/>
          </a:stretch>
        </p:blipFill>
        <p:spPr>
          <a:xfrm>
            <a:off x="3748648" y="681037"/>
            <a:ext cx="4371975" cy="1581150"/>
          </a:xfrm>
          <a:prstGeom prst="rect">
            <a:avLst/>
          </a:prstGeom>
        </p:spPr>
      </p:pic>
    </p:spTree>
    <p:extLst>
      <p:ext uri="{BB962C8B-B14F-4D97-AF65-F5344CB8AC3E}">
        <p14:creationId xmlns:p14="http://schemas.microsoft.com/office/powerpoint/2010/main" val="2997570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37F5279-15AA-36CC-F7D7-554BB9A18365}"/>
              </a:ext>
            </a:extLst>
          </p:cNvPr>
          <p:cNvSpPr>
            <a:spLocks noGrp="1"/>
          </p:cNvSpPr>
          <p:nvPr>
            <p:ph type="title"/>
          </p:nvPr>
        </p:nvSpPr>
        <p:spPr>
          <a:xfrm>
            <a:off x="838200" y="365126"/>
            <a:ext cx="10515600" cy="558240"/>
          </a:xfrm>
        </p:spPr>
        <p:txBody>
          <a:bodyPr>
            <a:normAutofit fontScale="90000"/>
          </a:bodyPr>
          <a:lstStyle/>
          <a:p>
            <a:r>
              <a:rPr lang="en-US" altLang="zh-TW" dirty="0"/>
              <a:t>Lemma 1</a:t>
            </a:r>
            <a:endParaRPr lang="zh-TW" altLang="en-US" dirty="0"/>
          </a:p>
        </p:txBody>
      </p:sp>
      <p:sp>
        <p:nvSpPr>
          <p:cNvPr id="3" name="內容版面配置區 2">
            <a:extLst>
              <a:ext uri="{FF2B5EF4-FFF2-40B4-BE49-F238E27FC236}">
                <a16:creationId xmlns:a16="http://schemas.microsoft.com/office/drawing/2014/main" id="{91EDB0AC-46F0-6D17-4138-9E91051E5474}"/>
              </a:ext>
            </a:extLst>
          </p:cNvPr>
          <p:cNvSpPr>
            <a:spLocks noGrp="1"/>
          </p:cNvSpPr>
          <p:nvPr>
            <p:ph idx="1"/>
          </p:nvPr>
        </p:nvSpPr>
        <p:spPr>
          <a:xfrm>
            <a:off x="838200" y="923366"/>
            <a:ext cx="10515600" cy="5253597"/>
          </a:xfrm>
        </p:spPr>
        <p:txBody>
          <a:bodyPr>
            <a:normAutofit/>
          </a:bodyPr>
          <a:lstStyle/>
          <a:p>
            <a:r>
              <a:rPr lang="zh-TW" altLang="en-US" sz="2000" b="0" i="0" u="none" strike="noStrike" baseline="0" dirty="0">
                <a:solidFill>
                  <a:srgbClr val="FF0000"/>
                </a:solidFill>
                <a:latin typeface="NotoSansCJKtc-Regular"/>
              </a:rPr>
              <a:t>在 </a:t>
            </a:r>
            <a:r>
              <a:rPr lang="en-US" altLang="zh-TW" sz="2000" b="0" i="0" u="none" strike="noStrike" baseline="0" dirty="0">
                <a:solidFill>
                  <a:srgbClr val="FF0000"/>
                </a:solidFill>
                <a:latin typeface="NotoSansCJKtc-Regular"/>
              </a:rPr>
              <a:t>Cox</a:t>
            </a:r>
            <a:r>
              <a:rPr lang="zh-TW" altLang="en-US" sz="2000" b="0" i="0" u="none" strike="noStrike" baseline="0" dirty="0">
                <a:solidFill>
                  <a:srgbClr val="FF0000"/>
                </a:solidFill>
                <a:latin typeface="NotoSansCJKtc-Regular"/>
              </a:rPr>
              <a:t>、</a:t>
            </a:r>
            <a:r>
              <a:rPr lang="en-US" altLang="zh-TW" sz="2000" b="0" i="0" u="none" strike="noStrike" baseline="0" dirty="0">
                <a:solidFill>
                  <a:srgbClr val="FF0000"/>
                </a:solidFill>
                <a:latin typeface="NotoSansCJKtc-Regular"/>
              </a:rPr>
              <a:t>Ingersoll </a:t>
            </a:r>
            <a:r>
              <a:rPr lang="zh-TW" altLang="en-US" sz="2000" b="0" i="0" u="none" strike="noStrike" baseline="0" dirty="0">
                <a:solidFill>
                  <a:srgbClr val="FF0000"/>
                </a:solidFill>
                <a:latin typeface="NotoSansCJKtc-Regular"/>
              </a:rPr>
              <a:t>和 </a:t>
            </a:r>
            <a:r>
              <a:rPr lang="en-US" altLang="zh-TW" sz="2000" b="0" i="0" u="none" strike="noStrike" baseline="0" dirty="0">
                <a:solidFill>
                  <a:srgbClr val="FF0000"/>
                </a:solidFill>
                <a:latin typeface="NotoSansCJKtc-Regular"/>
              </a:rPr>
              <a:t>Ross </a:t>
            </a:r>
            <a:r>
              <a:rPr lang="zh-TW" altLang="en-US" sz="2000" b="0" i="0" u="none" strike="noStrike" baseline="0" dirty="0">
                <a:latin typeface="NotoSansCJKtc-Regular"/>
              </a:rPr>
              <a:t>的世界</a:t>
            </a:r>
            <a:r>
              <a:rPr lang="zh-TW" altLang="en-US" sz="2000" dirty="0">
                <a:latin typeface="NotoSansCJKtc-Regular"/>
              </a:rPr>
              <a:t>中</a:t>
            </a:r>
            <a:r>
              <a:rPr lang="en-US" altLang="zh-TW" sz="2000" dirty="0">
                <a:latin typeface="NotoSansCJKtc-Regular"/>
              </a:rPr>
              <a:t>,</a:t>
            </a:r>
            <a:r>
              <a:rPr lang="zh-TW" altLang="en-US" sz="2000" dirty="0">
                <a:solidFill>
                  <a:srgbClr val="FF0000"/>
                </a:solidFill>
                <a:latin typeface="NotoSansCJKtc-Regular"/>
              </a:rPr>
              <a:t>短利模型</a:t>
            </a:r>
            <a:r>
              <a:rPr lang="zh-TW" altLang="en-US" sz="2000" dirty="0">
                <a:latin typeface="NotoSansCJKtc-Regular"/>
              </a:rPr>
              <a:t>可以用透過測度轉換</a:t>
            </a:r>
            <a:r>
              <a:rPr lang="en-US" altLang="zh-TW" sz="2000" dirty="0">
                <a:latin typeface="NotoSansCJKtc-Regular"/>
              </a:rPr>
              <a:t>,</a:t>
            </a:r>
            <a:r>
              <a:rPr lang="zh-TW" altLang="en-US" sz="2000" dirty="0">
                <a:latin typeface="NotoSansCJKtc-Regular"/>
              </a:rPr>
              <a:t>從真實世界測度</a:t>
            </a:r>
            <a:r>
              <a:rPr lang="en-US" altLang="zh-TW" sz="2000" dirty="0">
                <a:latin typeface="NotoSansCJKtc-Regular"/>
              </a:rPr>
              <a:t>(physical measure)</a:t>
            </a:r>
            <a:r>
              <a:rPr lang="zh-TW" altLang="en-US" sz="2000" dirty="0">
                <a:latin typeface="NotoSansCJKtc-Regular"/>
              </a:rPr>
              <a:t>轉換到</a:t>
            </a:r>
            <a:r>
              <a:rPr lang="en-US" altLang="zh-TW" sz="2000" dirty="0">
                <a:latin typeface="NotoSansCJKtc-Regular"/>
              </a:rPr>
              <a:t>equivalent martingale measure Q,</a:t>
            </a:r>
            <a:r>
              <a:rPr lang="zh-TW" altLang="en-US" sz="2000" dirty="0">
                <a:latin typeface="NotoSansCJKtc-Regular"/>
              </a:rPr>
              <a:t>轉成</a:t>
            </a:r>
            <a:r>
              <a:rPr lang="zh-TW" altLang="en-US" sz="2000" dirty="0">
                <a:solidFill>
                  <a:srgbClr val="FF0000"/>
                </a:solidFill>
                <a:latin typeface="NotoSansCJKtc-Regular"/>
              </a:rPr>
              <a:t>風險中立的資產價格過程</a:t>
            </a:r>
            <a:r>
              <a:rPr lang="en-US" altLang="zh-TW" sz="2000" dirty="0">
                <a:latin typeface="NotoSansCJKtc-Regular"/>
              </a:rPr>
              <a:t>(asset price process)</a:t>
            </a:r>
            <a:endParaRPr lang="zh-TW" altLang="en-US" sz="2000" dirty="0"/>
          </a:p>
        </p:txBody>
      </p:sp>
      <p:pic>
        <p:nvPicPr>
          <p:cNvPr id="5" name="圖片 4">
            <a:extLst>
              <a:ext uri="{FF2B5EF4-FFF2-40B4-BE49-F238E27FC236}">
                <a16:creationId xmlns:a16="http://schemas.microsoft.com/office/drawing/2014/main" id="{AFBC3C00-1708-065F-9997-B33774B5DE27}"/>
              </a:ext>
            </a:extLst>
          </p:cNvPr>
          <p:cNvPicPr>
            <a:picLocks noChangeAspect="1"/>
          </p:cNvPicPr>
          <p:nvPr/>
        </p:nvPicPr>
        <p:blipFill>
          <a:blip r:embed="rId2"/>
          <a:stretch>
            <a:fillRect/>
          </a:stretch>
        </p:blipFill>
        <p:spPr>
          <a:xfrm>
            <a:off x="6751123" y="2203073"/>
            <a:ext cx="3381375" cy="466725"/>
          </a:xfrm>
          <a:prstGeom prst="rect">
            <a:avLst/>
          </a:prstGeom>
        </p:spPr>
      </p:pic>
      <p:pic>
        <p:nvPicPr>
          <p:cNvPr id="7" name="圖片 6">
            <a:extLst>
              <a:ext uri="{FF2B5EF4-FFF2-40B4-BE49-F238E27FC236}">
                <a16:creationId xmlns:a16="http://schemas.microsoft.com/office/drawing/2014/main" id="{A89C0CCA-1317-DAF5-77D5-693255909852}"/>
              </a:ext>
            </a:extLst>
          </p:cNvPr>
          <p:cNvPicPr>
            <a:picLocks noChangeAspect="1"/>
          </p:cNvPicPr>
          <p:nvPr/>
        </p:nvPicPr>
        <p:blipFill>
          <a:blip r:embed="rId3"/>
          <a:stretch>
            <a:fillRect/>
          </a:stretch>
        </p:blipFill>
        <p:spPr>
          <a:xfrm>
            <a:off x="6796227" y="2787465"/>
            <a:ext cx="2019300" cy="514350"/>
          </a:xfrm>
          <a:prstGeom prst="rect">
            <a:avLst/>
          </a:prstGeom>
        </p:spPr>
      </p:pic>
      <p:pic>
        <p:nvPicPr>
          <p:cNvPr id="8" name="圖片 7">
            <a:extLst>
              <a:ext uri="{FF2B5EF4-FFF2-40B4-BE49-F238E27FC236}">
                <a16:creationId xmlns:a16="http://schemas.microsoft.com/office/drawing/2014/main" id="{B4BE8498-9880-044A-AB15-7D70691C7639}"/>
              </a:ext>
            </a:extLst>
          </p:cNvPr>
          <p:cNvPicPr>
            <a:picLocks noChangeAspect="1"/>
          </p:cNvPicPr>
          <p:nvPr/>
        </p:nvPicPr>
        <p:blipFill>
          <a:blip r:embed="rId4"/>
          <a:stretch>
            <a:fillRect/>
          </a:stretch>
        </p:blipFill>
        <p:spPr>
          <a:xfrm>
            <a:off x="1157847" y="1897154"/>
            <a:ext cx="4371975" cy="1581150"/>
          </a:xfrm>
          <a:prstGeom prst="rect">
            <a:avLst/>
          </a:prstGeom>
        </p:spPr>
      </p:pic>
      <p:pic>
        <p:nvPicPr>
          <p:cNvPr id="10" name="圖片 9">
            <a:extLst>
              <a:ext uri="{FF2B5EF4-FFF2-40B4-BE49-F238E27FC236}">
                <a16:creationId xmlns:a16="http://schemas.microsoft.com/office/drawing/2014/main" id="{BABF82AC-0EE5-2B85-500D-F08E2029F2C7}"/>
              </a:ext>
            </a:extLst>
          </p:cNvPr>
          <p:cNvPicPr>
            <a:picLocks noChangeAspect="1"/>
          </p:cNvPicPr>
          <p:nvPr/>
        </p:nvPicPr>
        <p:blipFill>
          <a:blip r:embed="rId5"/>
          <a:stretch>
            <a:fillRect/>
          </a:stretch>
        </p:blipFill>
        <p:spPr>
          <a:xfrm>
            <a:off x="1471893" y="4416231"/>
            <a:ext cx="5124450" cy="1323975"/>
          </a:xfrm>
          <a:prstGeom prst="rect">
            <a:avLst/>
          </a:prstGeom>
        </p:spPr>
      </p:pic>
      <p:sp>
        <p:nvSpPr>
          <p:cNvPr id="4" name="箭號: 向下 3">
            <a:extLst>
              <a:ext uri="{FF2B5EF4-FFF2-40B4-BE49-F238E27FC236}">
                <a16:creationId xmlns:a16="http://schemas.microsoft.com/office/drawing/2014/main" id="{5C42AADE-8A33-D337-9F4B-A1CE44521EB1}"/>
              </a:ext>
            </a:extLst>
          </p:cNvPr>
          <p:cNvSpPr/>
          <p:nvPr/>
        </p:nvSpPr>
        <p:spPr>
          <a:xfrm>
            <a:off x="3567953" y="3872753"/>
            <a:ext cx="797859" cy="8695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275369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1D1B009-18FA-E067-3406-3DFA20EE8FEC}"/>
              </a:ext>
            </a:extLst>
          </p:cNvPr>
          <p:cNvSpPr>
            <a:spLocks noGrp="1"/>
          </p:cNvSpPr>
          <p:nvPr>
            <p:ph type="title"/>
          </p:nvPr>
        </p:nvSpPr>
        <p:spPr>
          <a:xfrm>
            <a:off x="838200" y="365126"/>
            <a:ext cx="10515600" cy="405840"/>
          </a:xfrm>
        </p:spPr>
        <p:txBody>
          <a:bodyPr>
            <a:normAutofit fontScale="90000"/>
          </a:bodyPr>
          <a:lstStyle/>
          <a:p>
            <a:r>
              <a:rPr lang="en-US" altLang="zh-TW" dirty="0"/>
              <a:t>proof</a:t>
            </a:r>
            <a:endParaRPr lang="zh-TW" altLang="en-US" dirty="0"/>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F9930B94-2BB9-8EE3-E826-D31BF8D09B9F}"/>
                  </a:ext>
                </a:extLst>
              </p:cNvPr>
              <p:cNvSpPr>
                <a:spLocks noGrp="1"/>
              </p:cNvSpPr>
              <p:nvPr>
                <p:ph idx="1"/>
              </p:nvPr>
            </p:nvSpPr>
            <p:spPr>
              <a:xfrm>
                <a:off x="838200" y="896471"/>
                <a:ext cx="10515600" cy="5280492"/>
              </a:xfrm>
            </p:spPr>
            <p:txBody>
              <a:bodyPr>
                <a:normAutofit/>
              </a:bodyPr>
              <a:lstStyle/>
              <a:p>
                <a:pPr algn="l"/>
                <a:r>
                  <a:rPr lang="zh-TW" altLang="en-US" sz="2000" dirty="0"/>
                  <a:t>根據</a:t>
                </a:r>
                <a:r>
                  <a:rPr lang="en-US" altLang="zh-TW" sz="2000" dirty="0"/>
                  <a:t>(</a:t>
                </a:r>
                <a:r>
                  <a:rPr lang="en-US" altLang="zh-TW" sz="2000" dirty="0" err="1"/>
                  <a:t>Lee,Yu</a:t>
                </a:r>
                <a:r>
                  <a:rPr lang="en-US" altLang="zh-TW" sz="2000" dirty="0"/>
                  <a:t> 2007)</a:t>
                </a:r>
                <a:r>
                  <a:rPr lang="zh-TW" altLang="en-US" sz="2000" dirty="0"/>
                  <a:t>再保險</a:t>
                </a:r>
                <a:r>
                  <a:rPr lang="zh-TW" altLang="en-US" sz="2000" b="0" i="0" u="none" strike="noStrike" baseline="0" dirty="0">
                    <a:latin typeface="NotoSansCJKtc-Regular"/>
                  </a:rPr>
                  <a:t>公司通常在其</a:t>
                </a:r>
                <a:r>
                  <a:rPr lang="zh-TW" altLang="en-US" sz="2000" b="0" i="0" u="none" strike="noStrike" baseline="0" dirty="0">
                    <a:solidFill>
                      <a:srgbClr val="FF0000"/>
                    </a:solidFill>
                    <a:latin typeface="NotoSansCJKtc-Regular"/>
                  </a:rPr>
                  <a:t>資產組合中持有很大比例的固定收益資產</a:t>
                </a:r>
                <a:r>
                  <a:rPr lang="zh-TW" altLang="en-US" sz="2000" b="0" i="0" u="none" strike="noStrike" baseline="0" dirty="0">
                    <a:latin typeface="NotoSansCJKtc-Regular"/>
                  </a:rPr>
                  <a:t>，並</a:t>
                </a:r>
                <a:r>
                  <a:rPr lang="zh-TW" altLang="en-US" sz="2000" b="0" i="0" u="none" strike="noStrike" baseline="0" dirty="0">
                    <a:solidFill>
                      <a:srgbClr val="FF0000"/>
                    </a:solidFill>
                    <a:latin typeface="NotoSansCJKtc-Regular"/>
                  </a:rPr>
                  <a:t>發行巨災債券以降低巨災風險</a:t>
                </a:r>
                <a:r>
                  <a:rPr lang="zh-TW" altLang="en-US" sz="2000" b="0" i="0" u="none" strike="noStrike" baseline="0" dirty="0">
                    <a:latin typeface="NotoSansCJKtc-Regular"/>
                  </a:rPr>
                  <a:t>。為了明確</a:t>
                </a:r>
                <a:r>
                  <a:rPr lang="zh-TW" altLang="en-US" sz="2000" dirty="0">
                    <a:latin typeface="NotoSansCJKtc-Regular"/>
                  </a:rPr>
                  <a:t>驗證</a:t>
                </a:r>
                <a:r>
                  <a:rPr lang="en-US" altLang="zh-TW" sz="2000" dirty="0">
                    <a:latin typeface="NotoSansCJKtc-Regular"/>
                  </a:rPr>
                  <a:t>(examine)</a:t>
                </a:r>
                <a:r>
                  <a:rPr lang="zh-TW" altLang="en-US" sz="2000" b="0" i="0" u="none" strike="noStrike" baseline="0" dirty="0">
                    <a:latin typeface="NotoSansCJKtc-Regular"/>
                  </a:rPr>
                  <a:t>利率風險，需要進一步分解資產過程以提供對利率風險的直接解釋。</a:t>
                </a:r>
                <a:endParaRPr lang="en-US" altLang="zh-TW" sz="2000" b="0" i="0" u="none" strike="noStrike" baseline="0" dirty="0">
                  <a:latin typeface="NotoSansCJKtc-Regular"/>
                </a:endParaRPr>
              </a:p>
              <a:p>
                <a:pPr algn="l"/>
                <a:endParaRPr lang="en-US" altLang="zh-TW" sz="2000" dirty="0">
                  <a:latin typeface="NotoSansCJKtc-Regular"/>
                </a:endParaRPr>
              </a:p>
              <a:p>
                <a:pPr algn="l"/>
                <a:r>
                  <a:rPr lang="zh-TW" altLang="en-US" sz="2000" dirty="0">
                    <a:latin typeface="NotoSansCJKtc-Regular"/>
                  </a:rPr>
                  <a:t>將</a:t>
                </a:r>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𝑑𝑍</m:t>
                        </m:r>
                      </m:e>
                      <m:sub>
                        <m:r>
                          <a:rPr lang="en-US" altLang="zh-TW" sz="2000" b="0" i="1" smtClean="0">
                            <a:latin typeface="Cambria Math" panose="02040503050406030204" pitchFamily="18" charset="0"/>
                          </a:rPr>
                          <m:t>𝑉</m:t>
                        </m:r>
                        <m:r>
                          <a:rPr lang="en-US" altLang="zh-TW" sz="2000" b="0" i="1" smtClean="0">
                            <a:latin typeface="Cambria Math" panose="02040503050406030204" pitchFamily="18" charset="0"/>
                          </a:rPr>
                          <m:t>,</m:t>
                        </m:r>
                        <m:r>
                          <a:rPr lang="en-US" altLang="zh-TW" sz="2000" b="0" i="1" smtClean="0">
                            <a:latin typeface="Cambria Math" panose="02040503050406030204" pitchFamily="18" charset="0"/>
                          </a:rPr>
                          <m:t>𝑡</m:t>
                        </m:r>
                      </m:sub>
                    </m:sSub>
                  </m:oMath>
                </a14:m>
                <a:r>
                  <a:rPr lang="zh-TW" altLang="en-US" sz="2000" dirty="0"/>
                  <a:t> 投射到</a:t>
                </a:r>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𝑑𝑍</m:t>
                        </m:r>
                      </m:e>
                      <m:sub>
                        <m:r>
                          <a:rPr lang="en-US" altLang="zh-TW" sz="2000" b="0" i="1" smtClean="0">
                            <a:latin typeface="Cambria Math" panose="02040503050406030204" pitchFamily="18" charset="0"/>
                          </a:rPr>
                          <m:t>𝑟</m:t>
                        </m:r>
                        <m:r>
                          <a:rPr lang="en-US" altLang="zh-TW" sz="2000" b="0" i="1" smtClean="0">
                            <a:latin typeface="Cambria Math" panose="02040503050406030204" pitchFamily="18" charset="0"/>
                          </a:rPr>
                          <m:t>,</m:t>
                        </m:r>
                        <m:r>
                          <a:rPr lang="en-US" altLang="zh-TW" sz="2000" b="0" i="1" smtClean="0">
                            <a:latin typeface="Cambria Math" panose="02040503050406030204" pitchFamily="18" charset="0"/>
                          </a:rPr>
                          <m:t>𝑡</m:t>
                        </m:r>
                      </m:sub>
                    </m:sSub>
                  </m:oMath>
                </a14:m>
                <a:r>
                  <a:rPr lang="en-US" altLang="zh-TW" sz="2000" dirty="0"/>
                  <a:t>:</a:t>
                </a:r>
              </a:p>
              <a:p>
                <a:pPr algn="l"/>
                <a:endParaRPr lang="en-US" altLang="zh-TW" sz="2000" dirty="0"/>
              </a:p>
              <a:p>
                <a:pPr algn="l"/>
                <a:r>
                  <a:rPr lang="zh-TW" altLang="en-US" sz="2000" dirty="0"/>
                  <a:t>其中</a:t>
                </a:r>
                <a:endParaRPr lang="en-US" altLang="zh-TW" sz="2000" dirty="0"/>
              </a:p>
              <a:p>
                <a:pPr algn="l"/>
                <a:endParaRPr lang="en-US" altLang="zh-TW" sz="2000" dirty="0"/>
              </a:p>
              <a:p>
                <a:r>
                  <a:rPr lang="zh-TW" altLang="en-US" sz="2000" dirty="0"/>
                  <a:t>在這個</a:t>
                </a:r>
                <a:r>
                  <a:rPr lang="en-US" altLang="zh-TW" sz="2000" dirty="0"/>
                  <a:t>projection</a:t>
                </a:r>
                <a:r>
                  <a:rPr lang="zh-TW" altLang="en-US" sz="2000" dirty="0"/>
                  <a:t>的結果中</a:t>
                </a:r>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𝑊</m:t>
                        </m:r>
                      </m:e>
                      <m:sub>
                        <m:r>
                          <a:rPr lang="en-US" altLang="zh-TW" sz="2000" b="0" i="1" smtClean="0">
                            <a:latin typeface="Cambria Math" panose="02040503050406030204" pitchFamily="18" charset="0"/>
                          </a:rPr>
                          <m:t>𝑉</m:t>
                        </m:r>
                        <m:r>
                          <a:rPr lang="en-US" altLang="zh-TW" sz="2000" b="0" i="1" smtClean="0">
                            <a:latin typeface="Cambria Math" panose="02040503050406030204" pitchFamily="18" charset="0"/>
                          </a:rPr>
                          <m:t>,</m:t>
                        </m:r>
                        <m:r>
                          <a:rPr lang="en-US" altLang="zh-TW" sz="2000" b="0" i="1" smtClean="0">
                            <a:latin typeface="Cambria Math" panose="02040503050406030204" pitchFamily="18" charset="0"/>
                          </a:rPr>
                          <m:t>𝑇</m:t>
                        </m:r>
                      </m:sub>
                    </m:sSub>
                  </m:oMath>
                </a14:m>
                <a:r>
                  <a:rPr lang="zh-TW" altLang="en-US" sz="2000" dirty="0"/>
                  <a:t>被記為再保險公司資產的</a:t>
                </a:r>
                <a:r>
                  <a:rPr lang="zh-TW" altLang="en-US" sz="2000" dirty="0">
                    <a:solidFill>
                      <a:srgbClr val="FF0000"/>
                    </a:solidFill>
                  </a:rPr>
                  <a:t>信用風險</a:t>
                </a:r>
                <a:r>
                  <a:rPr lang="en-US" altLang="zh-TW" sz="2000" dirty="0"/>
                  <a:t>,</a:t>
                </a:r>
                <a:r>
                  <a:rPr lang="zh-TW" altLang="en-US" sz="2000" dirty="0"/>
                  <a:t>在結構上與</a:t>
                </a:r>
                <a14:m>
                  <m:oMath xmlns:m="http://schemas.openxmlformats.org/officeDocument/2006/math">
                    <m:sSub>
                      <m:sSubPr>
                        <m:ctrlPr>
                          <a:rPr lang="en-US" altLang="zh-TW" sz="2000" i="1" smtClean="0">
                            <a:solidFill>
                              <a:srgbClr val="FF0000"/>
                            </a:solidFill>
                            <a:latin typeface="Cambria Math" panose="02040503050406030204" pitchFamily="18" charset="0"/>
                          </a:rPr>
                        </m:ctrlPr>
                      </m:sSubPr>
                      <m:e>
                        <m:r>
                          <a:rPr lang="en-US" altLang="zh-TW" sz="2000" b="0" i="1" smtClean="0">
                            <a:solidFill>
                              <a:srgbClr val="FF0000"/>
                            </a:solidFill>
                            <a:latin typeface="Cambria Math" panose="02040503050406030204" pitchFamily="18" charset="0"/>
                          </a:rPr>
                          <m:t>𝑍</m:t>
                        </m:r>
                      </m:e>
                      <m:sub>
                        <m:r>
                          <a:rPr lang="en-US" altLang="zh-TW" sz="2000" b="0" i="1" smtClean="0">
                            <a:solidFill>
                              <a:srgbClr val="FF0000"/>
                            </a:solidFill>
                            <a:latin typeface="Cambria Math" panose="02040503050406030204" pitchFamily="18" charset="0"/>
                          </a:rPr>
                          <m:t>𝑡</m:t>
                        </m:r>
                      </m:sub>
                    </m:sSub>
                    <m:r>
                      <a:rPr lang="zh-TW" altLang="en-US" sz="2000" i="1">
                        <a:solidFill>
                          <a:srgbClr val="FF0000"/>
                        </a:solidFill>
                        <a:latin typeface="Cambria Math" panose="02040503050406030204" pitchFamily="18" charset="0"/>
                      </a:rPr>
                      <m:t>正交</m:t>
                    </m:r>
                  </m:oMath>
                </a14:m>
                <a:r>
                  <a:rPr lang="en-US" altLang="zh-TW" sz="2000" dirty="0"/>
                  <a:t>;</a:t>
                </a:r>
                <a:r>
                  <a:rPr lang="zh-TW" altLang="en-US" sz="2000" dirty="0"/>
                  <a:t>如同</a:t>
                </a:r>
                <a:r>
                  <a:rPr lang="en-US" altLang="zh-TW" sz="2000" dirty="0"/>
                  <a:t>Duan et al(1995)</a:t>
                </a:r>
                <a:r>
                  <a:rPr lang="zh-TW" altLang="en-US" sz="2000" dirty="0"/>
                  <a:t>的註解</a:t>
                </a:r>
                <a:r>
                  <a:rPr lang="en-US" altLang="zh-TW" sz="2000" dirty="0"/>
                  <a:t>(7)</a:t>
                </a:r>
                <a:r>
                  <a:rPr lang="zh-TW" altLang="en-US" sz="2000" dirty="0"/>
                  <a:t>所解釋的此處的</a:t>
                </a:r>
                <a:r>
                  <a:rPr lang="zh-TW" altLang="en-US" sz="2000" dirty="0">
                    <a:solidFill>
                      <a:srgbClr val="FF0000"/>
                    </a:solidFill>
                  </a:rPr>
                  <a:t>信用風險指的是除了利率風險以外的所有風險</a:t>
                </a:r>
                <a:r>
                  <a:rPr lang="zh-TW" altLang="en-US" sz="2000" dirty="0"/>
                  <a:t>。</a:t>
                </a:r>
                <a:endParaRPr lang="en-US" altLang="zh-TW" sz="2000" dirty="0"/>
              </a:p>
              <a:p>
                <a:r>
                  <a:rPr lang="zh-TW" altLang="en-US" sz="2000" dirty="0"/>
                  <a:t>如果固定收益資產的違約與利率相關，則信用風險被視為利率風險的一部分，因此</a:t>
                </a:r>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𝑊</m:t>
                        </m:r>
                      </m:e>
                      <m:sub>
                        <m:r>
                          <a:rPr lang="en-US" altLang="zh-TW" sz="2000" b="0" i="1" smtClean="0">
                            <a:latin typeface="Cambria Math" panose="02040503050406030204" pitchFamily="18" charset="0"/>
                          </a:rPr>
                          <m:t>𝑉</m:t>
                        </m:r>
                        <m:r>
                          <a:rPr lang="en-US" altLang="zh-TW" sz="2000" b="0" i="1" smtClean="0">
                            <a:latin typeface="Cambria Math" panose="02040503050406030204" pitchFamily="18" charset="0"/>
                          </a:rPr>
                          <m:t>,</m:t>
                        </m:r>
                        <m:r>
                          <a:rPr lang="en-US" altLang="zh-TW" sz="2000" b="0" i="1" smtClean="0">
                            <a:latin typeface="Cambria Math" panose="02040503050406030204" pitchFamily="18" charset="0"/>
                          </a:rPr>
                          <m:t>𝑇</m:t>
                        </m:r>
                      </m:sub>
                    </m:sSub>
                  </m:oMath>
                </a14:m>
                <a:r>
                  <a:rPr lang="zh-TW" altLang="en-US" sz="2000" dirty="0"/>
                  <a:t>可能不符合信用風險的傳統定義。</a:t>
                </a:r>
              </a:p>
            </p:txBody>
          </p:sp>
        </mc:Choice>
        <mc:Fallback>
          <p:sp>
            <p:nvSpPr>
              <p:cNvPr id="3" name="內容版面配置區 2">
                <a:extLst>
                  <a:ext uri="{FF2B5EF4-FFF2-40B4-BE49-F238E27FC236}">
                    <a16:creationId xmlns:a16="http://schemas.microsoft.com/office/drawing/2014/main" id="{F9930B94-2BB9-8EE3-E826-D31BF8D09B9F}"/>
                  </a:ext>
                </a:extLst>
              </p:cNvPr>
              <p:cNvSpPr>
                <a:spLocks noGrp="1" noRot="1" noChangeAspect="1" noMove="1" noResize="1" noEditPoints="1" noAdjustHandles="1" noChangeArrowheads="1" noChangeShapeType="1" noTextEdit="1"/>
              </p:cNvSpPr>
              <p:nvPr>
                <p:ph idx="1"/>
              </p:nvPr>
            </p:nvSpPr>
            <p:spPr>
              <a:xfrm>
                <a:off x="838200" y="896471"/>
                <a:ext cx="10515600" cy="5280492"/>
              </a:xfrm>
              <a:blipFill>
                <a:blip r:embed="rId2"/>
                <a:stretch>
                  <a:fillRect l="-522" t="-1270"/>
                </a:stretch>
              </a:blipFill>
            </p:spPr>
            <p:txBody>
              <a:bodyPr/>
              <a:lstStyle/>
              <a:p>
                <a:r>
                  <a:rPr lang="zh-TW" altLang="en-US">
                    <a:noFill/>
                  </a:rPr>
                  <a:t> </a:t>
                </a:r>
              </a:p>
            </p:txBody>
          </p:sp>
        </mc:Fallback>
      </mc:AlternateContent>
      <p:pic>
        <p:nvPicPr>
          <p:cNvPr id="5" name="圖片 4">
            <a:extLst>
              <a:ext uri="{FF2B5EF4-FFF2-40B4-BE49-F238E27FC236}">
                <a16:creationId xmlns:a16="http://schemas.microsoft.com/office/drawing/2014/main" id="{6E5B1AC4-3DA0-5AC0-9C7F-FC1A425CE103}"/>
              </a:ext>
            </a:extLst>
          </p:cNvPr>
          <p:cNvPicPr>
            <a:picLocks noChangeAspect="1"/>
          </p:cNvPicPr>
          <p:nvPr/>
        </p:nvPicPr>
        <p:blipFill>
          <a:blip r:embed="rId3"/>
          <a:stretch>
            <a:fillRect/>
          </a:stretch>
        </p:blipFill>
        <p:spPr>
          <a:xfrm>
            <a:off x="3729318" y="2088606"/>
            <a:ext cx="3443567" cy="655192"/>
          </a:xfrm>
          <a:prstGeom prst="rect">
            <a:avLst/>
          </a:prstGeom>
        </p:spPr>
      </p:pic>
      <p:pic>
        <p:nvPicPr>
          <p:cNvPr id="7" name="圖片 6">
            <a:extLst>
              <a:ext uri="{FF2B5EF4-FFF2-40B4-BE49-F238E27FC236}">
                <a16:creationId xmlns:a16="http://schemas.microsoft.com/office/drawing/2014/main" id="{A5E8FDEE-3244-0B43-C19C-CC678B9D0F3E}"/>
              </a:ext>
            </a:extLst>
          </p:cNvPr>
          <p:cNvPicPr>
            <a:picLocks noChangeAspect="1"/>
          </p:cNvPicPr>
          <p:nvPr/>
        </p:nvPicPr>
        <p:blipFill>
          <a:blip r:embed="rId4"/>
          <a:stretch>
            <a:fillRect/>
          </a:stretch>
        </p:blipFill>
        <p:spPr>
          <a:xfrm>
            <a:off x="2212881" y="3322404"/>
            <a:ext cx="3552825" cy="428625"/>
          </a:xfrm>
          <a:prstGeom prst="rect">
            <a:avLst/>
          </a:prstGeom>
        </p:spPr>
      </p:pic>
    </p:spTree>
    <p:extLst>
      <p:ext uri="{BB962C8B-B14F-4D97-AF65-F5344CB8AC3E}">
        <p14:creationId xmlns:p14="http://schemas.microsoft.com/office/powerpoint/2010/main" val="1443168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81A01F2B-AC6B-6940-60EA-C30D9462F3B7}"/>
              </a:ext>
            </a:extLst>
          </p:cNvPr>
          <p:cNvSpPr>
            <a:spLocks noGrp="1"/>
          </p:cNvSpPr>
          <p:nvPr>
            <p:ph idx="1"/>
          </p:nvPr>
        </p:nvSpPr>
        <p:spPr>
          <a:xfrm>
            <a:off x="838200" y="412376"/>
            <a:ext cx="10515600" cy="5764587"/>
          </a:xfrm>
        </p:spPr>
        <p:txBody>
          <a:bodyPr>
            <a:normAutofit/>
          </a:bodyPr>
          <a:lstStyle/>
          <a:p>
            <a:r>
              <a:rPr lang="zh-TW" altLang="en-US" sz="2000" dirty="0"/>
              <a:t>如</a:t>
            </a:r>
            <a:r>
              <a:rPr lang="en-US" altLang="zh-TW" sz="2000" dirty="0"/>
              <a:t>Lee and Yu(2007)</a:t>
            </a:r>
            <a:r>
              <a:rPr lang="zh-TW" altLang="en-US" sz="2000" dirty="0"/>
              <a:t>中所示的</a:t>
            </a:r>
            <a:r>
              <a:rPr lang="en-US" altLang="zh-TW" sz="2000" dirty="0"/>
              <a:t>,</a:t>
            </a:r>
            <a:r>
              <a:rPr lang="zh-TW" altLang="en-US" sz="2000" dirty="0"/>
              <a:t>我們將</a:t>
            </a:r>
            <a:endParaRPr lang="en-US" altLang="zh-TW" sz="2000" dirty="0"/>
          </a:p>
          <a:p>
            <a:endParaRPr lang="en-US" altLang="zh-TW" sz="2000" dirty="0"/>
          </a:p>
          <a:p>
            <a:endParaRPr lang="en-US" altLang="zh-TW" sz="2000" dirty="0"/>
          </a:p>
          <a:p>
            <a:endParaRPr lang="en-US" altLang="zh-TW" sz="2000" dirty="0"/>
          </a:p>
          <a:p>
            <a:pPr marL="0" indent="0">
              <a:buNone/>
            </a:pPr>
            <a:r>
              <a:rPr lang="zh-TW" altLang="en-US" sz="2000" dirty="0"/>
              <a:t>代入</a:t>
            </a:r>
            <a:endParaRPr lang="en-US" altLang="zh-TW" sz="2000" dirty="0"/>
          </a:p>
          <a:p>
            <a:pPr marL="0" indent="0">
              <a:buNone/>
            </a:pPr>
            <a:endParaRPr lang="en-US" altLang="zh-TW" sz="2000" dirty="0"/>
          </a:p>
          <a:p>
            <a:pPr marL="0" indent="0">
              <a:buNone/>
            </a:pPr>
            <a:endParaRPr lang="en-US" altLang="zh-TW" sz="2000" dirty="0"/>
          </a:p>
          <a:p>
            <a:pPr marL="0" indent="0">
              <a:buNone/>
            </a:pPr>
            <a:r>
              <a:rPr lang="zh-TW" altLang="en-US" sz="2000" dirty="0"/>
              <a:t>我們可以得到</a:t>
            </a:r>
            <a:endParaRPr lang="en-US" altLang="zh-TW" sz="2000" dirty="0"/>
          </a:p>
        </p:txBody>
      </p:sp>
      <p:pic>
        <p:nvPicPr>
          <p:cNvPr id="4" name="圖片 3">
            <a:extLst>
              <a:ext uri="{FF2B5EF4-FFF2-40B4-BE49-F238E27FC236}">
                <a16:creationId xmlns:a16="http://schemas.microsoft.com/office/drawing/2014/main" id="{6E1B6E8C-568D-C8ED-F784-FE7A660CC45A}"/>
              </a:ext>
            </a:extLst>
          </p:cNvPr>
          <p:cNvPicPr>
            <a:picLocks noChangeAspect="1"/>
          </p:cNvPicPr>
          <p:nvPr/>
        </p:nvPicPr>
        <p:blipFill>
          <a:blip r:embed="rId2"/>
          <a:stretch>
            <a:fillRect/>
          </a:stretch>
        </p:blipFill>
        <p:spPr>
          <a:xfrm>
            <a:off x="2277034" y="1012666"/>
            <a:ext cx="3913079" cy="744524"/>
          </a:xfrm>
          <a:prstGeom prst="rect">
            <a:avLst/>
          </a:prstGeom>
        </p:spPr>
      </p:pic>
      <p:pic>
        <p:nvPicPr>
          <p:cNvPr id="6" name="圖片 5">
            <a:extLst>
              <a:ext uri="{FF2B5EF4-FFF2-40B4-BE49-F238E27FC236}">
                <a16:creationId xmlns:a16="http://schemas.microsoft.com/office/drawing/2014/main" id="{3E0C4BEB-3C1F-6AAB-A106-47E746640AA3}"/>
              </a:ext>
            </a:extLst>
          </p:cNvPr>
          <p:cNvPicPr>
            <a:picLocks noChangeAspect="1"/>
          </p:cNvPicPr>
          <p:nvPr/>
        </p:nvPicPr>
        <p:blipFill>
          <a:blip r:embed="rId3"/>
          <a:stretch>
            <a:fillRect/>
          </a:stretch>
        </p:blipFill>
        <p:spPr>
          <a:xfrm>
            <a:off x="2277034" y="2083425"/>
            <a:ext cx="3680302" cy="901956"/>
          </a:xfrm>
          <a:prstGeom prst="rect">
            <a:avLst/>
          </a:prstGeom>
        </p:spPr>
      </p:pic>
      <p:pic>
        <p:nvPicPr>
          <p:cNvPr id="8" name="圖片 7">
            <a:extLst>
              <a:ext uri="{FF2B5EF4-FFF2-40B4-BE49-F238E27FC236}">
                <a16:creationId xmlns:a16="http://schemas.microsoft.com/office/drawing/2014/main" id="{A0C5A08E-BBA4-5E47-5958-AA08AF614AB1}"/>
              </a:ext>
            </a:extLst>
          </p:cNvPr>
          <p:cNvPicPr>
            <a:picLocks noChangeAspect="1"/>
          </p:cNvPicPr>
          <p:nvPr/>
        </p:nvPicPr>
        <p:blipFill>
          <a:blip r:embed="rId4"/>
          <a:stretch>
            <a:fillRect/>
          </a:stretch>
        </p:blipFill>
        <p:spPr>
          <a:xfrm>
            <a:off x="1873913" y="3546212"/>
            <a:ext cx="7543800" cy="1076325"/>
          </a:xfrm>
          <a:prstGeom prst="rect">
            <a:avLst/>
          </a:prstGeom>
        </p:spPr>
      </p:pic>
    </p:spTree>
    <p:extLst>
      <p:ext uri="{BB962C8B-B14F-4D97-AF65-F5344CB8AC3E}">
        <p14:creationId xmlns:p14="http://schemas.microsoft.com/office/powerpoint/2010/main" val="2725685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a:extLst>
              <a:ext uri="{FF2B5EF4-FFF2-40B4-BE49-F238E27FC236}">
                <a16:creationId xmlns:a16="http://schemas.microsoft.com/office/drawing/2014/main" id="{88436CAE-BC5D-C200-218E-11D68030F587}"/>
              </a:ext>
            </a:extLst>
          </p:cNvPr>
          <p:cNvPicPr>
            <a:picLocks noGrp="1" noChangeAspect="1"/>
          </p:cNvPicPr>
          <p:nvPr>
            <p:ph idx="1"/>
          </p:nvPr>
        </p:nvPicPr>
        <p:blipFill>
          <a:blip r:embed="rId2"/>
          <a:stretch>
            <a:fillRect/>
          </a:stretch>
        </p:blipFill>
        <p:spPr>
          <a:xfrm>
            <a:off x="6275294" y="369022"/>
            <a:ext cx="5755341" cy="5296673"/>
          </a:xfrm>
        </p:spPr>
      </p:pic>
      <p:sp>
        <p:nvSpPr>
          <p:cNvPr id="7" name="文字方塊 6">
            <a:extLst>
              <a:ext uri="{FF2B5EF4-FFF2-40B4-BE49-F238E27FC236}">
                <a16:creationId xmlns:a16="http://schemas.microsoft.com/office/drawing/2014/main" id="{4B25D829-A50B-A38D-A9AA-A7F1E3E12E71}"/>
              </a:ext>
            </a:extLst>
          </p:cNvPr>
          <p:cNvSpPr txBox="1"/>
          <p:nvPr/>
        </p:nvSpPr>
        <p:spPr>
          <a:xfrm>
            <a:off x="161365" y="385482"/>
            <a:ext cx="6042211" cy="3970318"/>
          </a:xfrm>
          <a:prstGeom prst="rect">
            <a:avLst/>
          </a:prstGeom>
          <a:noFill/>
        </p:spPr>
        <p:txBody>
          <a:bodyPr wrap="square" rtlCol="0">
            <a:spAutoFit/>
          </a:bodyPr>
          <a:lstStyle/>
          <a:p>
            <a:pPr algn="l"/>
            <a:r>
              <a:rPr lang="zh-TW" altLang="en-US" sz="1800" b="0" i="0" u="none" strike="noStrike" baseline="0" dirty="0">
                <a:solidFill>
                  <a:srgbClr val="000000"/>
                </a:solidFill>
                <a:latin typeface="NotoSansCJKtc-Regular"/>
              </a:rPr>
              <a:t>例如，如圖所示，截至</a:t>
            </a:r>
            <a:r>
              <a:rPr lang="en-US" altLang="zh-TW" sz="1800" b="0" i="0" u="none" strike="noStrike" baseline="0" dirty="0">
                <a:solidFill>
                  <a:srgbClr val="000000"/>
                </a:solidFill>
                <a:latin typeface="NotoSansCJKtc-Regular"/>
              </a:rPr>
              <a:t>2010 </a:t>
            </a:r>
            <a:r>
              <a:rPr lang="zh-TW" altLang="en-US" sz="1800" b="0" i="0" u="none" strike="noStrike" baseline="0" dirty="0">
                <a:solidFill>
                  <a:srgbClr val="000000"/>
                </a:solidFill>
                <a:latin typeface="NotoSansCJKtc-Regular"/>
              </a:rPr>
              <a:t>年 </a:t>
            </a:r>
            <a:r>
              <a:rPr lang="en-US" altLang="zh-TW" sz="1800" b="0" i="0" u="none" strike="noStrike" baseline="0" dirty="0">
                <a:solidFill>
                  <a:srgbClr val="000000"/>
                </a:solidFill>
                <a:latin typeface="NotoSansCJKtc-Regular"/>
              </a:rPr>
              <a:t>5</a:t>
            </a:r>
            <a:r>
              <a:rPr lang="zh-TW" altLang="en-US" dirty="0">
                <a:solidFill>
                  <a:srgbClr val="000000"/>
                </a:solidFill>
                <a:latin typeface="NotoSansCJKtc-Regular"/>
              </a:rPr>
              <a:t>月</a:t>
            </a:r>
            <a:r>
              <a:rPr lang="zh-TW" altLang="en-US" sz="1800" b="0" i="0" u="none" strike="noStrike" baseline="0" dirty="0">
                <a:solidFill>
                  <a:srgbClr val="000000"/>
                </a:solidFill>
                <a:latin typeface="NotoSansCJKtc-Regular"/>
              </a:rPr>
              <a:t>，</a:t>
            </a:r>
            <a:r>
              <a:rPr lang="en-US" altLang="zh-TW" sz="1800" b="0" i="0" u="none" strike="noStrike" baseline="0" dirty="0">
                <a:solidFill>
                  <a:srgbClr val="000000"/>
                </a:solidFill>
                <a:latin typeface="NotoSansCJKtc-Regular"/>
              </a:rPr>
              <a:t>NCJUA/NCIUA</a:t>
            </a:r>
            <a:r>
              <a:rPr lang="zh-TW" altLang="en-US" sz="1800" b="0" i="0" u="none" strike="noStrike" baseline="0" dirty="0">
                <a:solidFill>
                  <a:srgbClr val="000000"/>
                </a:solidFill>
                <a:latin typeface="NotoSansCJKtc-Regular"/>
              </a:rPr>
              <a:t>（北卡羅來納州聯合承保協會</a:t>
            </a:r>
            <a:r>
              <a:rPr lang="en-US" altLang="zh-TW" sz="1800" b="0" i="0" u="none" strike="noStrike" baseline="0" dirty="0">
                <a:solidFill>
                  <a:srgbClr val="000000"/>
                </a:solidFill>
                <a:latin typeface="NotoSansCJKtc-Regular"/>
              </a:rPr>
              <a:t>/</a:t>
            </a:r>
            <a:r>
              <a:rPr lang="zh-TW" altLang="en-US" sz="1800" b="0" i="0" u="none" strike="noStrike" baseline="0" dirty="0">
                <a:solidFill>
                  <a:srgbClr val="000000"/>
                </a:solidFill>
                <a:latin typeface="NotoSansCJKtc-Regular"/>
              </a:rPr>
              <a:t>北卡羅來納州保險承保協會）的資本結構由四個超額損失再保險層和三個 </a:t>
            </a:r>
            <a:r>
              <a:rPr lang="en-US" altLang="zh-TW" sz="1800" b="0" i="0" u="none" strike="noStrike" baseline="0" dirty="0">
                <a:solidFill>
                  <a:srgbClr val="000000"/>
                </a:solidFill>
                <a:latin typeface="NotoSansCJKtc-Regular"/>
              </a:rPr>
              <a:t>CAT </a:t>
            </a:r>
            <a:r>
              <a:rPr lang="zh-TW" altLang="en-US" sz="1800" b="0" i="0" u="none" strike="noStrike" baseline="0" dirty="0">
                <a:solidFill>
                  <a:srgbClr val="000000"/>
                </a:solidFill>
                <a:latin typeface="NotoSansCJKtc-Regular"/>
              </a:rPr>
              <a:t>債券發行以及其他來源組成。</a:t>
            </a:r>
            <a:endParaRPr lang="en-US" altLang="zh-TW" sz="1800" b="0" i="0" u="none" strike="noStrike" baseline="0" dirty="0">
              <a:solidFill>
                <a:srgbClr val="000000"/>
              </a:solidFill>
              <a:latin typeface="NotoSansCJKtc-Regular"/>
            </a:endParaRPr>
          </a:p>
          <a:p>
            <a:pPr algn="l"/>
            <a:endParaRPr lang="en-US" altLang="zh-TW" dirty="0">
              <a:solidFill>
                <a:srgbClr val="000000"/>
              </a:solidFill>
              <a:latin typeface="NotoSansCJKtc-Regular"/>
            </a:endParaRPr>
          </a:p>
          <a:p>
            <a:pPr algn="l"/>
            <a:endParaRPr lang="en-US" altLang="zh-TW" dirty="0">
              <a:solidFill>
                <a:srgbClr val="000000"/>
              </a:solidFill>
              <a:latin typeface="NotoSansCJKtc-Regular"/>
            </a:endParaRPr>
          </a:p>
          <a:p>
            <a:pPr algn="l"/>
            <a:r>
              <a:rPr lang="zh-TW" altLang="en-US" sz="1800" b="0" i="0" u="none" strike="noStrike" baseline="0" dirty="0">
                <a:latin typeface="NotoSansCJKtc-Regular"/>
              </a:rPr>
              <a:t>第四層覆蓋一個</a:t>
            </a:r>
            <a:r>
              <a:rPr lang="en-US" altLang="zh-TW" sz="1800" b="0" i="0" u="none" strike="noStrike" baseline="0" dirty="0">
                <a:latin typeface="NotoSansCJKtc-Regular"/>
              </a:rPr>
              <a:t>135 </a:t>
            </a:r>
            <a:r>
              <a:rPr lang="zh-TW" altLang="en-US" sz="1800" b="0" i="0" u="none" strike="noStrike" baseline="0" dirty="0">
                <a:latin typeface="NotoSansCJKtc-Regular"/>
              </a:rPr>
              <a:t>年的事件，附著點 </a:t>
            </a:r>
            <a:r>
              <a:rPr lang="en-US" altLang="zh-TW" sz="1800" b="0" i="0" u="none" strike="noStrike" baseline="0" dirty="0">
                <a:latin typeface="NotoSansCJKtc-Regular"/>
              </a:rPr>
              <a:t>33.4 </a:t>
            </a:r>
            <a:r>
              <a:rPr lang="zh-TW" altLang="en-US" sz="1800" b="0" i="0" u="none" strike="noStrike" baseline="0" dirty="0">
                <a:latin typeface="NotoSansCJKtc-Regular"/>
              </a:rPr>
              <a:t>億美元，分離點 </a:t>
            </a:r>
            <a:r>
              <a:rPr lang="en-US" altLang="zh-TW" sz="1800" b="0" i="0" u="none" strike="noStrike" baseline="0" dirty="0">
                <a:latin typeface="NotoSansCJKtc-Regular"/>
              </a:rPr>
              <a:t>40 </a:t>
            </a:r>
            <a:r>
              <a:rPr lang="zh-TW" altLang="en-US" sz="1800" b="0" i="0" u="none" strike="noStrike" baseline="0" dirty="0">
                <a:latin typeface="NotoSansCJKtc-Regular"/>
              </a:rPr>
              <a:t>億美元，資本限額 </a:t>
            </a:r>
            <a:r>
              <a:rPr lang="en-US" altLang="zh-TW" sz="1800" b="0" i="0" u="none" strike="noStrike" baseline="0" dirty="0">
                <a:latin typeface="NotoSansCJKtc-Regular"/>
              </a:rPr>
              <a:t>7 </a:t>
            </a:r>
            <a:r>
              <a:rPr lang="zh-TW" altLang="en-US" sz="1800" b="0" i="0" u="none" strike="noStrike" baseline="0" dirty="0">
                <a:latin typeface="NotoSansCJKtc-Regular"/>
              </a:rPr>
              <a:t>億美元，分配由購買的超額</a:t>
            </a:r>
          </a:p>
          <a:p>
            <a:pPr algn="l"/>
            <a:r>
              <a:rPr lang="zh-TW" altLang="en-US" sz="1800" b="0" i="0" u="none" strike="noStrike" baseline="0" dirty="0">
                <a:latin typeface="NotoSansCJKtc-Regular"/>
              </a:rPr>
              <a:t>損失再保險的 </a:t>
            </a:r>
            <a:r>
              <a:rPr lang="en-US" altLang="zh-TW" sz="1800" b="0" i="0" u="none" strike="noStrike" baseline="0" dirty="0">
                <a:latin typeface="NotoSansCJKtc-Regular"/>
              </a:rPr>
              <a:t>50.27%</a:t>
            </a:r>
            <a:r>
              <a:rPr lang="zh-TW" altLang="en-US" sz="1800" b="0" i="0" u="none" strike="noStrike" baseline="0" dirty="0">
                <a:latin typeface="NotoSansCJKtc-Regular"/>
              </a:rPr>
              <a:t>，</a:t>
            </a:r>
            <a:r>
              <a:rPr lang="en-US" altLang="zh-TW" sz="1800" b="0" i="0" u="none" strike="noStrike" baseline="0" dirty="0">
                <a:latin typeface="NotoSansCJKtc-Regular"/>
              </a:rPr>
              <a:t>43.57</a:t>
            </a:r>
            <a:r>
              <a:rPr lang="zh-TW" altLang="en-US" sz="1800" b="0" i="0" u="none" strike="noStrike" baseline="0" dirty="0">
                <a:latin typeface="NotoSansCJKtc-Regular"/>
              </a:rPr>
              <a:t>分別發行規模為 </a:t>
            </a:r>
            <a:r>
              <a:rPr lang="en-US" altLang="zh-TW" sz="1800" b="0" i="0" u="none" strike="noStrike" baseline="0" dirty="0">
                <a:latin typeface="NotoSansCJKtc-Regular"/>
              </a:rPr>
              <a:t>2 </a:t>
            </a:r>
            <a:r>
              <a:rPr lang="zh-TW" altLang="en-US" sz="1800" b="0" i="0" u="none" strike="noStrike" baseline="0" dirty="0">
                <a:latin typeface="NotoSansCJKtc-Regular"/>
              </a:rPr>
              <a:t>億美元和 </a:t>
            </a:r>
            <a:r>
              <a:rPr lang="en-US" altLang="zh-TW" sz="1800" b="0" i="0" u="none" strike="noStrike" baseline="0" dirty="0">
                <a:latin typeface="NotoSansCJKtc-Regular"/>
              </a:rPr>
              <a:t>1.05 </a:t>
            </a:r>
            <a:r>
              <a:rPr lang="zh-TW" altLang="en-US" sz="1800" b="0" i="0" u="none" strike="noStrike" baseline="0" dirty="0">
                <a:latin typeface="NotoSansCJKtc-Regular"/>
              </a:rPr>
              <a:t>億美元的 </a:t>
            </a:r>
            <a:r>
              <a:rPr lang="en-US" altLang="zh-TW" sz="1800" b="0" i="0" u="none" strike="noStrike" baseline="0" dirty="0">
                <a:latin typeface="NotoSansCJKtc-Regular"/>
              </a:rPr>
              <a:t>CAT </a:t>
            </a:r>
            <a:r>
              <a:rPr lang="zh-TW" altLang="en-US" sz="1800" b="0" i="0" u="none" strike="noStrike" baseline="0" dirty="0">
                <a:latin typeface="NotoSansCJKtc-Regular"/>
              </a:rPr>
              <a:t>債券，以及成員公司評估的 </a:t>
            </a:r>
            <a:r>
              <a:rPr lang="en-US" altLang="zh-TW" sz="1800" b="0" i="0" u="none" strike="noStrike" baseline="0" dirty="0">
                <a:latin typeface="NotoSansCJKtc-Regular"/>
              </a:rPr>
              <a:t>6.16%</a:t>
            </a:r>
            <a:r>
              <a:rPr lang="zh-TW" altLang="en-US" sz="1800" b="0" i="0" u="none" strike="noStrike" baseline="0" dirty="0">
                <a:latin typeface="NotoSansCJKtc-Regular"/>
              </a:rPr>
              <a:t>。然而，對於第一層和第二層，決定不發行</a:t>
            </a:r>
            <a:r>
              <a:rPr lang="en-US" altLang="zh-TW" sz="1800" b="0" i="0" u="none" strike="noStrike" baseline="0" dirty="0">
                <a:latin typeface="NotoSansCJKtc-Regular"/>
              </a:rPr>
              <a:t>CAT </a:t>
            </a:r>
            <a:r>
              <a:rPr lang="zh-TW" altLang="en-US" sz="1800" b="0" i="0" u="none" strike="noStrike" baseline="0" dirty="0">
                <a:latin typeface="NotoSansCJKtc-Regular"/>
              </a:rPr>
              <a:t>債券。</a:t>
            </a:r>
            <a:endParaRPr lang="en-US" altLang="zh-TW" dirty="0">
              <a:solidFill>
                <a:srgbClr val="000000"/>
              </a:solidFill>
              <a:latin typeface="NotoSansCJKtc-Regular"/>
            </a:endParaRPr>
          </a:p>
          <a:p>
            <a:pPr algn="l"/>
            <a:endParaRPr lang="en-US" altLang="zh-TW" dirty="0">
              <a:solidFill>
                <a:srgbClr val="000000"/>
              </a:solidFill>
              <a:latin typeface="NotoSansCJKtc-Regular"/>
            </a:endParaRPr>
          </a:p>
          <a:p>
            <a:pPr algn="l"/>
            <a:endParaRPr lang="en-US" altLang="zh-TW" dirty="0">
              <a:solidFill>
                <a:srgbClr val="000000"/>
              </a:solidFill>
              <a:latin typeface="NotoSansCJKtc-Regular"/>
            </a:endParaRPr>
          </a:p>
          <a:p>
            <a:pPr algn="l"/>
            <a:endParaRPr lang="zh-TW" altLang="en-US" dirty="0"/>
          </a:p>
        </p:txBody>
      </p:sp>
    </p:spTree>
    <p:extLst>
      <p:ext uri="{BB962C8B-B14F-4D97-AF65-F5344CB8AC3E}">
        <p14:creationId xmlns:p14="http://schemas.microsoft.com/office/powerpoint/2010/main" val="29814506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09ACEBD1-D424-0C2B-6FB6-EE5239A3D11A}"/>
              </a:ext>
            </a:extLst>
          </p:cNvPr>
          <p:cNvSpPr>
            <a:spLocks noGrp="1"/>
          </p:cNvSpPr>
          <p:nvPr>
            <p:ph idx="1"/>
          </p:nvPr>
        </p:nvSpPr>
        <p:spPr>
          <a:xfrm>
            <a:off x="838200" y="259976"/>
            <a:ext cx="10515600" cy="5916987"/>
          </a:xfrm>
        </p:spPr>
        <p:txBody>
          <a:bodyPr>
            <a:normAutofit/>
          </a:bodyPr>
          <a:lstStyle/>
          <a:p>
            <a:pPr marL="0" indent="0">
              <a:buNone/>
            </a:pPr>
            <a:r>
              <a:rPr lang="zh-TW" altLang="en-US" sz="2000" dirty="0"/>
              <a:t>再將</a:t>
            </a:r>
            <a:endParaRPr lang="en-US" altLang="zh-TW" sz="2000" dirty="0"/>
          </a:p>
          <a:p>
            <a:endParaRPr lang="en-US" altLang="zh-TW" sz="2000" dirty="0"/>
          </a:p>
          <a:p>
            <a:endParaRPr lang="en-US" altLang="zh-TW" sz="2000" dirty="0"/>
          </a:p>
          <a:p>
            <a:pPr marL="0" indent="0">
              <a:buNone/>
            </a:pPr>
            <a:r>
              <a:rPr lang="zh-TW" altLang="en-US" sz="2000" dirty="0"/>
              <a:t>代入</a:t>
            </a:r>
            <a:endParaRPr lang="en-US" altLang="zh-TW" sz="2000" dirty="0"/>
          </a:p>
          <a:p>
            <a:pPr marL="0" indent="0">
              <a:buNone/>
            </a:pPr>
            <a:endParaRPr lang="en-US" altLang="zh-TW" sz="2000" dirty="0"/>
          </a:p>
          <a:p>
            <a:pPr marL="0" indent="0">
              <a:buNone/>
            </a:pPr>
            <a:endParaRPr lang="en-US" altLang="zh-TW" sz="2000" dirty="0"/>
          </a:p>
          <a:p>
            <a:pPr marL="0" indent="0">
              <a:buNone/>
            </a:pPr>
            <a:r>
              <a:rPr lang="zh-TW" altLang="en-US" sz="2000" dirty="0"/>
              <a:t>得到</a:t>
            </a:r>
            <a:endParaRPr lang="en-US" altLang="zh-TW" sz="2000" dirty="0"/>
          </a:p>
          <a:p>
            <a:pPr marL="0" indent="0">
              <a:buNone/>
            </a:pPr>
            <a:endParaRPr lang="en-US" altLang="zh-TW" sz="2000" dirty="0"/>
          </a:p>
          <a:p>
            <a:pPr marL="0" indent="0">
              <a:buNone/>
            </a:pPr>
            <a:r>
              <a:rPr lang="zh-TW" altLang="en-US" sz="2000" dirty="0"/>
              <a:t>其中</a:t>
            </a:r>
            <a:endParaRPr lang="en-US" altLang="zh-TW" sz="2000" dirty="0"/>
          </a:p>
          <a:p>
            <a:pPr marL="0" indent="0">
              <a:buNone/>
            </a:pPr>
            <a:r>
              <a:rPr lang="zh-TW" altLang="en-US" sz="2000" dirty="0"/>
              <a:t>                                                                </a:t>
            </a:r>
            <a:endParaRPr lang="en-US" altLang="zh-TW" sz="2000" dirty="0"/>
          </a:p>
          <a:p>
            <a:pPr marL="0" indent="0">
              <a:buNone/>
            </a:pPr>
            <a:r>
              <a:rPr lang="en-US" altLang="zh-TW" sz="2000" dirty="0"/>
              <a:t>                                                                  </a:t>
            </a:r>
            <a:r>
              <a:rPr lang="zh-TW" altLang="en-US" sz="2000" dirty="0"/>
              <a:t>  </a:t>
            </a:r>
            <a:r>
              <a:rPr lang="en-US" altLang="zh-TW" sz="2000" dirty="0"/>
              <a:t>(</a:t>
            </a:r>
            <a:r>
              <a:rPr lang="zh-TW" altLang="en-US" sz="2000" dirty="0"/>
              <a:t>為再保險公司資產的順時利率彈性</a:t>
            </a:r>
            <a:r>
              <a:rPr lang="en-US" altLang="zh-TW" sz="2000" dirty="0"/>
              <a:t>)</a:t>
            </a:r>
          </a:p>
          <a:p>
            <a:pPr marL="0" indent="0">
              <a:buNone/>
            </a:pPr>
            <a:endParaRPr lang="en-US" altLang="zh-TW" sz="2000" dirty="0"/>
          </a:p>
          <a:p>
            <a:pPr marL="0" indent="0">
              <a:buNone/>
            </a:pPr>
            <a:r>
              <a:rPr lang="zh-TW" altLang="en-US" sz="2000" dirty="0"/>
              <a:t>                                                                     </a:t>
            </a:r>
            <a:r>
              <a:rPr lang="en-US" altLang="zh-TW" sz="2000" dirty="0"/>
              <a:t>(</a:t>
            </a:r>
            <a:r>
              <a:rPr lang="zh-TW" altLang="en-US" sz="2000" dirty="0"/>
              <a:t>為信用風險波動度</a:t>
            </a:r>
            <a:r>
              <a:rPr lang="en-US" altLang="zh-TW" sz="2000" dirty="0"/>
              <a:t>)</a:t>
            </a:r>
          </a:p>
        </p:txBody>
      </p:sp>
      <p:pic>
        <p:nvPicPr>
          <p:cNvPr id="7" name="圖片 6">
            <a:extLst>
              <a:ext uri="{FF2B5EF4-FFF2-40B4-BE49-F238E27FC236}">
                <a16:creationId xmlns:a16="http://schemas.microsoft.com/office/drawing/2014/main" id="{A4F1822A-702F-9A22-B6BF-DC16A1261F74}"/>
              </a:ext>
            </a:extLst>
          </p:cNvPr>
          <p:cNvPicPr>
            <a:picLocks noChangeAspect="1"/>
          </p:cNvPicPr>
          <p:nvPr/>
        </p:nvPicPr>
        <p:blipFill>
          <a:blip r:embed="rId2"/>
          <a:stretch>
            <a:fillRect/>
          </a:stretch>
        </p:blipFill>
        <p:spPr>
          <a:xfrm>
            <a:off x="2281797" y="346638"/>
            <a:ext cx="3952875" cy="571500"/>
          </a:xfrm>
          <a:prstGeom prst="rect">
            <a:avLst/>
          </a:prstGeom>
        </p:spPr>
      </p:pic>
      <p:pic>
        <p:nvPicPr>
          <p:cNvPr id="8" name="圖片 7">
            <a:extLst>
              <a:ext uri="{FF2B5EF4-FFF2-40B4-BE49-F238E27FC236}">
                <a16:creationId xmlns:a16="http://schemas.microsoft.com/office/drawing/2014/main" id="{8F9D658D-96F4-8BB0-B086-B592A980F94C}"/>
              </a:ext>
            </a:extLst>
          </p:cNvPr>
          <p:cNvPicPr>
            <a:picLocks noChangeAspect="1"/>
          </p:cNvPicPr>
          <p:nvPr/>
        </p:nvPicPr>
        <p:blipFill>
          <a:blip r:embed="rId3"/>
          <a:stretch>
            <a:fillRect/>
          </a:stretch>
        </p:blipFill>
        <p:spPr>
          <a:xfrm>
            <a:off x="2147326" y="1135435"/>
            <a:ext cx="7543800" cy="1076325"/>
          </a:xfrm>
          <a:prstGeom prst="rect">
            <a:avLst/>
          </a:prstGeom>
        </p:spPr>
      </p:pic>
      <p:pic>
        <p:nvPicPr>
          <p:cNvPr id="10" name="圖片 9">
            <a:extLst>
              <a:ext uri="{FF2B5EF4-FFF2-40B4-BE49-F238E27FC236}">
                <a16:creationId xmlns:a16="http://schemas.microsoft.com/office/drawing/2014/main" id="{8D8D82C1-EE1D-8EF4-2024-28369776FC97}"/>
              </a:ext>
            </a:extLst>
          </p:cNvPr>
          <p:cNvPicPr>
            <a:picLocks noChangeAspect="1"/>
          </p:cNvPicPr>
          <p:nvPr/>
        </p:nvPicPr>
        <p:blipFill>
          <a:blip r:embed="rId4"/>
          <a:stretch>
            <a:fillRect/>
          </a:stretch>
        </p:blipFill>
        <p:spPr>
          <a:xfrm>
            <a:off x="2147326" y="2419727"/>
            <a:ext cx="4210050" cy="962025"/>
          </a:xfrm>
          <a:prstGeom prst="rect">
            <a:avLst/>
          </a:prstGeom>
        </p:spPr>
      </p:pic>
      <p:pic>
        <p:nvPicPr>
          <p:cNvPr id="12" name="圖片 11">
            <a:extLst>
              <a:ext uri="{FF2B5EF4-FFF2-40B4-BE49-F238E27FC236}">
                <a16:creationId xmlns:a16="http://schemas.microsoft.com/office/drawing/2014/main" id="{1FE4E3FE-7E86-2DD3-D2DC-D47D17C54086}"/>
              </a:ext>
            </a:extLst>
          </p:cNvPr>
          <p:cNvPicPr>
            <a:picLocks noChangeAspect="1"/>
          </p:cNvPicPr>
          <p:nvPr/>
        </p:nvPicPr>
        <p:blipFill>
          <a:blip r:embed="rId5"/>
          <a:stretch>
            <a:fillRect/>
          </a:stretch>
        </p:blipFill>
        <p:spPr>
          <a:xfrm>
            <a:off x="2045634" y="3321435"/>
            <a:ext cx="5610225" cy="457200"/>
          </a:xfrm>
          <a:prstGeom prst="rect">
            <a:avLst/>
          </a:prstGeom>
        </p:spPr>
      </p:pic>
      <p:pic>
        <p:nvPicPr>
          <p:cNvPr id="14" name="圖片 13">
            <a:extLst>
              <a:ext uri="{FF2B5EF4-FFF2-40B4-BE49-F238E27FC236}">
                <a16:creationId xmlns:a16="http://schemas.microsoft.com/office/drawing/2014/main" id="{1EBFC97F-8E1A-4708-67F6-3237EEC97965}"/>
              </a:ext>
            </a:extLst>
          </p:cNvPr>
          <p:cNvPicPr>
            <a:picLocks noChangeAspect="1"/>
          </p:cNvPicPr>
          <p:nvPr/>
        </p:nvPicPr>
        <p:blipFill>
          <a:blip r:embed="rId6"/>
          <a:stretch>
            <a:fillRect/>
          </a:stretch>
        </p:blipFill>
        <p:spPr>
          <a:xfrm>
            <a:off x="960904" y="4948627"/>
            <a:ext cx="2981325" cy="476250"/>
          </a:xfrm>
          <a:prstGeom prst="rect">
            <a:avLst/>
          </a:prstGeom>
        </p:spPr>
      </p:pic>
      <p:pic>
        <p:nvPicPr>
          <p:cNvPr id="16" name="圖片 15">
            <a:extLst>
              <a:ext uri="{FF2B5EF4-FFF2-40B4-BE49-F238E27FC236}">
                <a16:creationId xmlns:a16="http://schemas.microsoft.com/office/drawing/2014/main" id="{235F1BD9-1346-8571-02E6-DFF89112D8AD}"/>
              </a:ext>
            </a:extLst>
          </p:cNvPr>
          <p:cNvPicPr>
            <a:picLocks noChangeAspect="1"/>
          </p:cNvPicPr>
          <p:nvPr/>
        </p:nvPicPr>
        <p:blipFill>
          <a:blip r:embed="rId7"/>
          <a:stretch>
            <a:fillRect/>
          </a:stretch>
        </p:blipFill>
        <p:spPr>
          <a:xfrm>
            <a:off x="960904" y="4185628"/>
            <a:ext cx="2943225" cy="790575"/>
          </a:xfrm>
          <a:prstGeom prst="rect">
            <a:avLst/>
          </a:prstGeom>
        </p:spPr>
      </p:pic>
    </p:spTree>
    <p:extLst>
      <p:ext uri="{BB962C8B-B14F-4D97-AF65-F5344CB8AC3E}">
        <p14:creationId xmlns:p14="http://schemas.microsoft.com/office/powerpoint/2010/main" val="363960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833A3503-D172-6831-A827-AE8BE33D77EA}"/>
                  </a:ext>
                </a:extLst>
              </p:cNvPr>
              <p:cNvSpPr>
                <a:spLocks noGrp="1"/>
              </p:cNvSpPr>
              <p:nvPr>
                <p:ph idx="1"/>
              </p:nvPr>
            </p:nvSpPr>
            <p:spPr>
              <a:xfrm>
                <a:off x="838200" y="277906"/>
                <a:ext cx="10515600" cy="5899057"/>
              </a:xfrm>
            </p:spPr>
            <p:txBody>
              <a:bodyPr/>
              <a:lstStyle/>
              <a:p>
                <a:r>
                  <a:rPr lang="zh-TW" altLang="en-US" sz="2000" dirty="0"/>
                  <a:t>接下來為了避免負利率問題</a:t>
                </a:r>
                <a:r>
                  <a:rPr lang="en-US" altLang="zh-TW" sz="2000" dirty="0"/>
                  <a:t>,</a:t>
                </a:r>
                <a:r>
                  <a:rPr lang="zh-TW" altLang="en-US" sz="2000" dirty="0"/>
                  <a:t>我們將通用的瞬時利率過程用</a:t>
                </a:r>
                <a:r>
                  <a:rPr lang="en-US" altLang="zh-TW" sz="2000" dirty="0">
                    <a:solidFill>
                      <a:srgbClr val="FF0000"/>
                    </a:solidFill>
                  </a:rPr>
                  <a:t>Cox et al(1985</a:t>
                </a:r>
                <a:r>
                  <a:rPr lang="en-US" altLang="zh-TW" sz="2000" b="0" i="0" u="none" strike="noStrike" baseline="0" dirty="0">
                    <a:solidFill>
                      <a:srgbClr val="FF0000"/>
                    </a:solidFill>
                    <a:latin typeface="AdvOTee460ee4"/>
                  </a:rPr>
                  <a:t>; CIR, hereafter</a:t>
                </a:r>
                <a:r>
                  <a:rPr lang="en-US" altLang="zh-TW" sz="2000" dirty="0">
                    <a:solidFill>
                      <a:srgbClr val="FF0000"/>
                    </a:solidFill>
                  </a:rPr>
                  <a:t>)</a:t>
                </a:r>
                <a:r>
                  <a:rPr lang="zh-TW" altLang="en-US" sz="2000" dirty="0"/>
                  <a:t>的</a:t>
                </a:r>
                <a:r>
                  <a:rPr lang="zh-TW" altLang="en-US" sz="2000" dirty="0">
                    <a:solidFill>
                      <a:srgbClr val="FF0000"/>
                    </a:solidFill>
                  </a:rPr>
                  <a:t>平方根過程</a:t>
                </a:r>
                <a:r>
                  <a:rPr lang="en-US" altLang="zh-TW" sz="2000" dirty="0">
                    <a:solidFill>
                      <a:srgbClr val="FF0000"/>
                    </a:solidFill>
                  </a:rPr>
                  <a:t>(squared-root process)</a:t>
                </a:r>
                <a:r>
                  <a:rPr lang="zh-TW" altLang="en-US" sz="2000" dirty="0"/>
                  <a:t>進行假設</a:t>
                </a:r>
                <a:endParaRPr lang="en-US" altLang="zh-TW" sz="2000" dirty="0"/>
              </a:p>
              <a:p>
                <a:endParaRPr lang="en-US" altLang="zh-TW" sz="2000" dirty="0"/>
              </a:p>
              <a:p>
                <a:endParaRPr lang="en-US" altLang="zh-TW" sz="2000" dirty="0"/>
              </a:p>
              <a:p>
                <a:r>
                  <a:rPr lang="zh-TW" altLang="en-US" sz="2000" dirty="0"/>
                  <a:t>其中</a:t>
                </a:r>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𝑟</m:t>
                        </m:r>
                      </m:e>
                      <m:sub>
                        <m:r>
                          <a:rPr lang="en-US" altLang="zh-TW" sz="2000" b="0" i="1" smtClean="0">
                            <a:latin typeface="Cambria Math" panose="02040503050406030204" pitchFamily="18" charset="0"/>
                          </a:rPr>
                          <m:t>𝑡</m:t>
                        </m:r>
                      </m:sub>
                    </m:sSub>
                    <m:r>
                      <a:rPr lang="zh-TW" altLang="en-US" sz="2000" i="1">
                        <a:latin typeface="Cambria Math" panose="02040503050406030204" pitchFamily="18" charset="0"/>
                      </a:rPr>
                      <m:t>是</m:t>
                    </m:r>
                    <m:r>
                      <a:rPr lang="zh-TW" altLang="en-US" sz="2000" i="1" smtClean="0">
                        <a:latin typeface="Cambria Math" panose="02040503050406030204" pitchFamily="18" charset="0"/>
                      </a:rPr>
                      <m:t>時間</m:t>
                    </m:r>
                    <m:r>
                      <m:rPr>
                        <m:sty m:val="p"/>
                      </m:rPr>
                      <a:rPr lang="en-US" altLang="zh-TW" sz="2000" i="1" smtClean="0">
                        <a:latin typeface="Cambria Math" panose="02040503050406030204" pitchFamily="18" charset="0"/>
                      </a:rPr>
                      <m:t>t</m:t>
                    </m:r>
                    <m:r>
                      <a:rPr lang="zh-TW" altLang="en-US" sz="2000" i="1" smtClean="0">
                        <a:latin typeface="Cambria Math" panose="02040503050406030204" pitchFamily="18" charset="0"/>
                      </a:rPr>
                      <m:t>的順時</m:t>
                    </m:r>
                    <m:r>
                      <a:rPr lang="zh-TW" altLang="en-US" sz="2000" i="1">
                        <a:latin typeface="Cambria Math" panose="02040503050406030204" pitchFamily="18" charset="0"/>
                      </a:rPr>
                      <m:t>利率</m:t>
                    </m:r>
                  </m:oMath>
                </a14:m>
                <a:r>
                  <a:rPr lang="zh-TW" altLang="en-US" sz="2000" dirty="0"/>
                  <a:t> </a:t>
                </a:r>
                <a:r>
                  <a:rPr lang="en-US" altLang="zh-TW" sz="2000" dirty="0"/>
                  <a:t>;k </a:t>
                </a:r>
                <a:r>
                  <a:rPr lang="zh-TW" altLang="en-US" sz="2000" dirty="0"/>
                  <a:t>是</a:t>
                </a:r>
                <a:r>
                  <a:rPr lang="en-US" altLang="zh-TW" sz="2000" dirty="0"/>
                  <a:t>mean-reverting force measurement</a:t>
                </a:r>
              </a:p>
              <a:p>
                <a:r>
                  <a:rPr lang="en-US" altLang="zh-TW" sz="2000" dirty="0"/>
                  <a:t>m</a:t>
                </a:r>
                <a:r>
                  <a:rPr lang="zh-TW" altLang="en-US" sz="2000" dirty="0"/>
                  <a:t>為長期利率的</a:t>
                </a:r>
                <a:r>
                  <a:rPr lang="en-US" altLang="zh-TW" sz="2000" dirty="0"/>
                  <a:t>mean; v</a:t>
                </a:r>
                <a:r>
                  <a:rPr lang="zh-TW" altLang="en-US" sz="2000" dirty="0"/>
                  <a:t>是利率的</a:t>
                </a:r>
                <a:r>
                  <a:rPr lang="en-US" altLang="zh-TW" sz="2000" dirty="0"/>
                  <a:t>volatility parameter</a:t>
                </a:r>
              </a:p>
              <a:p>
                <a:endParaRPr lang="en-US" altLang="zh-TW" sz="2000" dirty="0"/>
              </a:p>
              <a:p>
                <a:r>
                  <a:rPr lang="zh-TW" altLang="en-US" sz="2000" dirty="0"/>
                  <a:t>接著將                                                                        代入</a:t>
                </a:r>
                <a:endParaRPr lang="en-US" altLang="zh-TW" sz="2000" dirty="0"/>
              </a:p>
              <a:p>
                <a:endParaRPr lang="en-US" altLang="zh-TW" sz="2000" dirty="0"/>
              </a:p>
              <a:p>
                <a:r>
                  <a:rPr lang="zh-TW" altLang="en-US" sz="2000" dirty="0"/>
                  <a:t>因此再保險公司資產的動態過程可以表示成</a:t>
                </a:r>
                <a:endParaRPr lang="en-US" altLang="zh-TW" sz="2000" dirty="0"/>
              </a:p>
              <a:p>
                <a:endParaRPr lang="en-US" altLang="zh-TW" dirty="0"/>
              </a:p>
            </p:txBody>
          </p:sp>
        </mc:Choice>
        <mc:Fallback>
          <p:sp>
            <p:nvSpPr>
              <p:cNvPr id="3" name="內容版面配置區 2">
                <a:extLst>
                  <a:ext uri="{FF2B5EF4-FFF2-40B4-BE49-F238E27FC236}">
                    <a16:creationId xmlns:a16="http://schemas.microsoft.com/office/drawing/2014/main" id="{833A3503-D172-6831-A827-AE8BE33D77EA}"/>
                  </a:ext>
                </a:extLst>
              </p:cNvPr>
              <p:cNvSpPr>
                <a:spLocks noGrp="1" noRot="1" noChangeAspect="1" noMove="1" noResize="1" noEditPoints="1" noAdjustHandles="1" noChangeArrowheads="1" noChangeShapeType="1" noTextEdit="1"/>
              </p:cNvSpPr>
              <p:nvPr>
                <p:ph idx="1"/>
              </p:nvPr>
            </p:nvSpPr>
            <p:spPr>
              <a:xfrm>
                <a:off x="838200" y="277906"/>
                <a:ext cx="10515600" cy="5899057"/>
              </a:xfrm>
              <a:blipFill>
                <a:blip r:embed="rId2"/>
                <a:stretch>
                  <a:fillRect l="-522" t="-1241"/>
                </a:stretch>
              </a:blipFill>
            </p:spPr>
            <p:txBody>
              <a:bodyPr/>
              <a:lstStyle/>
              <a:p>
                <a:r>
                  <a:rPr lang="zh-TW" altLang="en-US">
                    <a:noFill/>
                  </a:rPr>
                  <a:t> </a:t>
                </a:r>
              </a:p>
            </p:txBody>
          </p:sp>
        </mc:Fallback>
      </mc:AlternateContent>
      <p:pic>
        <p:nvPicPr>
          <p:cNvPr id="4" name="圖片 3">
            <a:extLst>
              <a:ext uri="{FF2B5EF4-FFF2-40B4-BE49-F238E27FC236}">
                <a16:creationId xmlns:a16="http://schemas.microsoft.com/office/drawing/2014/main" id="{A12662D8-8804-7A8F-E8C3-0BC6D1B12B83}"/>
              </a:ext>
            </a:extLst>
          </p:cNvPr>
          <p:cNvPicPr>
            <a:picLocks noChangeAspect="1"/>
          </p:cNvPicPr>
          <p:nvPr/>
        </p:nvPicPr>
        <p:blipFill>
          <a:blip r:embed="rId3"/>
          <a:stretch>
            <a:fillRect/>
          </a:stretch>
        </p:blipFill>
        <p:spPr>
          <a:xfrm>
            <a:off x="1125350" y="1000457"/>
            <a:ext cx="3952875" cy="571500"/>
          </a:xfrm>
          <a:prstGeom prst="rect">
            <a:avLst/>
          </a:prstGeom>
        </p:spPr>
      </p:pic>
      <p:pic>
        <p:nvPicPr>
          <p:cNvPr id="6" name="圖片 5">
            <a:extLst>
              <a:ext uri="{FF2B5EF4-FFF2-40B4-BE49-F238E27FC236}">
                <a16:creationId xmlns:a16="http://schemas.microsoft.com/office/drawing/2014/main" id="{F1C54B97-0604-3120-6DFD-6AE18E04F58C}"/>
              </a:ext>
            </a:extLst>
          </p:cNvPr>
          <p:cNvPicPr>
            <a:picLocks noChangeAspect="1"/>
          </p:cNvPicPr>
          <p:nvPr/>
        </p:nvPicPr>
        <p:blipFill>
          <a:blip r:embed="rId4"/>
          <a:stretch>
            <a:fillRect/>
          </a:stretch>
        </p:blipFill>
        <p:spPr>
          <a:xfrm>
            <a:off x="6809534" y="1110503"/>
            <a:ext cx="3943350" cy="514350"/>
          </a:xfrm>
          <a:prstGeom prst="rect">
            <a:avLst/>
          </a:prstGeom>
        </p:spPr>
      </p:pic>
      <p:sp>
        <p:nvSpPr>
          <p:cNvPr id="7" name="箭號: 向右 6">
            <a:extLst>
              <a:ext uri="{FF2B5EF4-FFF2-40B4-BE49-F238E27FC236}">
                <a16:creationId xmlns:a16="http://schemas.microsoft.com/office/drawing/2014/main" id="{6417B37A-1842-EB18-9AD5-5FB83436950F}"/>
              </a:ext>
            </a:extLst>
          </p:cNvPr>
          <p:cNvSpPr/>
          <p:nvPr/>
        </p:nvSpPr>
        <p:spPr>
          <a:xfrm>
            <a:off x="5518056" y="1147254"/>
            <a:ext cx="851647" cy="2779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8" name="圖片 7">
            <a:extLst>
              <a:ext uri="{FF2B5EF4-FFF2-40B4-BE49-F238E27FC236}">
                <a16:creationId xmlns:a16="http://schemas.microsoft.com/office/drawing/2014/main" id="{3AD5384F-533A-18F0-5EC6-70B14AF3D2FE}"/>
              </a:ext>
            </a:extLst>
          </p:cNvPr>
          <p:cNvPicPr>
            <a:picLocks noChangeAspect="1"/>
          </p:cNvPicPr>
          <p:nvPr/>
        </p:nvPicPr>
        <p:blipFill>
          <a:blip r:embed="rId5"/>
          <a:stretch>
            <a:fillRect/>
          </a:stretch>
        </p:blipFill>
        <p:spPr>
          <a:xfrm>
            <a:off x="6809533" y="2726515"/>
            <a:ext cx="3996185" cy="913155"/>
          </a:xfrm>
          <a:prstGeom prst="rect">
            <a:avLst/>
          </a:prstGeom>
        </p:spPr>
      </p:pic>
      <p:pic>
        <p:nvPicPr>
          <p:cNvPr id="9" name="圖片 8">
            <a:extLst>
              <a:ext uri="{FF2B5EF4-FFF2-40B4-BE49-F238E27FC236}">
                <a16:creationId xmlns:a16="http://schemas.microsoft.com/office/drawing/2014/main" id="{EB441A5D-AA56-7799-2A7E-F32BBC4E6D1C}"/>
              </a:ext>
            </a:extLst>
          </p:cNvPr>
          <p:cNvPicPr>
            <a:picLocks noChangeAspect="1"/>
          </p:cNvPicPr>
          <p:nvPr/>
        </p:nvPicPr>
        <p:blipFill>
          <a:blip r:embed="rId4"/>
          <a:stretch>
            <a:fillRect/>
          </a:stretch>
        </p:blipFill>
        <p:spPr>
          <a:xfrm>
            <a:off x="1883988" y="2914650"/>
            <a:ext cx="3943350" cy="514350"/>
          </a:xfrm>
          <a:prstGeom prst="rect">
            <a:avLst/>
          </a:prstGeom>
        </p:spPr>
      </p:pic>
      <p:pic>
        <p:nvPicPr>
          <p:cNvPr id="11" name="圖片 10">
            <a:extLst>
              <a:ext uri="{FF2B5EF4-FFF2-40B4-BE49-F238E27FC236}">
                <a16:creationId xmlns:a16="http://schemas.microsoft.com/office/drawing/2014/main" id="{55B49616-2187-9160-AECA-617F3C30DC26}"/>
              </a:ext>
            </a:extLst>
          </p:cNvPr>
          <p:cNvPicPr>
            <a:picLocks noChangeAspect="1"/>
          </p:cNvPicPr>
          <p:nvPr/>
        </p:nvPicPr>
        <p:blipFill>
          <a:blip r:embed="rId6"/>
          <a:stretch>
            <a:fillRect/>
          </a:stretch>
        </p:blipFill>
        <p:spPr>
          <a:xfrm>
            <a:off x="1170453" y="4509247"/>
            <a:ext cx="7534275" cy="981075"/>
          </a:xfrm>
          <a:prstGeom prst="rect">
            <a:avLst/>
          </a:prstGeom>
        </p:spPr>
      </p:pic>
    </p:spTree>
    <p:extLst>
      <p:ext uri="{BB962C8B-B14F-4D97-AF65-F5344CB8AC3E}">
        <p14:creationId xmlns:p14="http://schemas.microsoft.com/office/powerpoint/2010/main" val="500125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9357D44E-71E1-5B47-5A26-BB2FCD9667BC}"/>
                  </a:ext>
                </a:extLst>
              </p:cNvPr>
              <p:cNvSpPr>
                <a:spLocks noGrp="1"/>
              </p:cNvSpPr>
              <p:nvPr>
                <p:ph idx="1"/>
              </p:nvPr>
            </p:nvSpPr>
            <p:spPr>
              <a:xfrm>
                <a:off x="838200" y="349624"/>
                <a:ext cx="10515600" cy="5827339"/>
              </a:xfrm>
            </p:spPr>
            <p:txBody>
              <a:bodyPr>
                <a:noAutofit/>
              </a:bodyPr>
              <a:lstStyle/>
              <a:p>
                <a:r>
                  <a:rPr lang="zh-TW" altLang="en-US" sz="2000" dirty="0"/>
                  <a:t>透過測度轉換</a:t>
                </a:r>
                <a:r>
                  <a:rPr lang="en-US" altLang="zh-TW" sz="2000" dirty="0"/>
                  <a:t>,</a:t>
                </a:r>
                <a:r>
                  <a:rPr lang="zh-TW" altLang="en-US" sz="2000" dirty="0"/>
                  <a:t>利率動態過程在風險中立測度</a:t>
                </a:r>
                <a:r>
                  <a:rPr lang="en-US" altLang="zh-TW" sz="2000" dirty="0"/>
                  <a:t>Q</a:t>
                </a:r>
                <a:r>
                  <a:rPr lang="zh-TW" altLang="en-US" sz="2000" dirty="0"/>
                  <a:t>下</a:t>
                </a:r>
                <a:r>
                  <a:rPr lang="en-US" altLang="zh-TW" sz="2000" dirty="0"/>
                  <a:t>:</a:t>
                </a:r>
              </a:p>
              <a:p>
                <a:endParaRPr lang="en-US" altLang="zh-TW" sz="2000" dirty="0"/>
              </a:p>
              <a:p>
                <a:endParaRPr lang="en-US" altLang="zh-TW" sz="2000" dirty="0"/>
              </a:p>
              <a:p>
                <a:endParaRPr lang="en-US" altLang="zh-TW" sz="2000" dirty="0"/>
              </a:p>
              <a:p>
                <a:endParaRPr lang="en-US" altLang="zh-TW" sz="2000" dirty="0"/>
              </a:p>
              <a:p>
                <a:r>
                  <a:rPr lang="zh-TW" altLang="en-US" sz="2000" dirty="0"/>
                  <a:t>其中</a:t>
                </a:r>
                <a14:m>
                  <m:oMath xmlns:m="http://schemas.openxmlformats.org/officeDocument/2006/math">
                    <m:sSub>
                      <m:sSubPr>
                        <m:ctrlPr>
                          <a:rPr lang="zh-TW" altLang="en-US" sz="2000" i="1" smtClean="0">
                            <a:solidFill>
                              <a:srgbClr val="836967"/>
                            </a:solidFill>
                            <a:latin typeface="Cambria Math" panose="02040503050406030204" pitchFamily="18" charset="0"/>
                          </a:rPr>
                        </m:ctrlPr>
                      </m:sSubPr>
                      <m:e>
                        <m:r>
                          <a:rPr lang="zh-TW" altLang="en-US" sz="2000" i="1" smtClean="0">
                            <a:latin typeface="Cambria Math" panose="02040503050406030204" pitchFamily="18" charset="0"/>
                          </a:rPr>
                          <m:t>𝜆</m:t>
                        </m:r>
                      </m:e>
                      <m:sub>
                        <m:r>
                          <a:rPr lang="zh-TW" altLang="en-US" sz="2000" i="1" smtClean="0">
                            <a:latin typeface="Cambria Math" panose="02040503050406030204" pitchFamily="18" charset="0"/>
                          </a:rPr>
                          <m:t>𝑟</m:t>
                        </m:r>
                      </m:sub>
                    </m:sSub>
                  </m:oMath>
                </a14:m>
                <a:r>
                  <a:rPr lang="zh-TW" altLang="en-US" sz="2000" dirty="0"/>
                  <a:t> 為利率風險的市場價格</a:t>
                </a:r>
                <a:r>
                  <a:rPr lang="en-US" altLang="zh-TW" sz="2000" dirty="0"/>
                  <a:t>,</a:t>
                </a:r>
                <a:r>
                  <a:rPr lang="zh-TW" altLang="en-US" sz="2000" dirty="0">
                    <a:solidFill>
                      <a:srgbClr val="FF0000"/>
                    </a:solidFill>
                  </a:rPr>
                  <a:t>在</a:t>
                </a:r>
                <a:r>
                  <a:rPr lang="en-US" altLang="zh-TW" sz="2000" dirty="0">
                    <a:solidFill>
                      <a:srgbClr val="FF0000"/>
                    </a:solidFill>
                  </a:rPr>
                  <a:t>CIR</a:t>
                </a:r>
                <a:r>
                  <a:rPr lang="zh-TW" altLang="en-US" sz="2000" dirty="0">
                    <a:solidFill>
                      <a:srgbClr val="FF0000"/>
                    </a:solidFill>
                  </a:rPr>
                  <a:t>的假設下為常數</a:t>
                </a:r>
                <a:endParaRPr lang="en-US" altLang="zh-TW" sz="2000" dirty="0">
                  <a:solidFill>
                    <a:srgbClr val="FF0000"/>
                  </a:solidFill>
                </a:endParaRPr>
              </a:p>
              <a:p>
                <a14:m>
                  <m:oMath xmlns:m="http://schemas.openxmlformats.org/officeDocument/2006/math">
                    <m:sSubSup>
                      <m:sSubSupPr>
                        <m:ctrlPr>
                          <a:rPr lang="zh-TW" altLang="en-US" sz="2000" i="1" smtClean="0">
                            <a:solidFill>
                              <a:srgbClr val="836967"/>
                            </a:solidFill>
                            <a:latin typeface="Cambria Math" panose="02040503050406030204" pitchFamily="18" charset="0"/>
                          </a:rPr>
                        </m:ctrlPr>
                      </m:sSubSupPr>
                      <m:e>
                        <m:r>
                          <a:rPr lang="zh-TW" altLang="en-US" sz="2000" i="1" smtClean="0">
                            <a:latin typeface="Cambria Math" panose="02040503050406030204" pitchFamily="18" charset="0"/>
                          </a:rPr>
                          <m:t>𝑧</m:t>
                        </m:r>
                      </m:e>
                      <m:sub>
                        <m:r>
                          <a:rPr lang="zh-TW" altLang="en-US" sz="2000" i="1" smtClean="0">
                            <a:latin typeface="Cambria Math" panose="02040503050406030204" pitchFamily="18" charset="0"/>
                          </a:rPr>
                          <m:t>𝑡</m:t>
                        </m:r>
                      </m:sub>
                      <m:sup>
                        <m:r>
                          <a:rPr lang="zh-TW" altLang="en-US" sz="2000" i="1" smtClean="0">
                            <a:latin typeface="Cambria Math" panose="02040503050406030204" pitchFamily="18" charset="0"/>
                          </a:rPr>
                          <m:t>∗</m:t>
                        </m:r>
                      </m:sup>
                    </m:sSubSup>
                  </m:oMath>
                </a14:m>
                <a:r>
                  <a:rPr lang="zh-TW" altLang="en-US" sz="2000" dirty="0"/>
                  <a:t> 為在</a:t>
                </a:r>
                <a:r>
                  <a:rPr lang="en-US" altLang="zh-TW" sz="2000" dirty="0"/>
                  <a:t>Q</a:t>
                </a:r>
                <a:r>
                  <a:rPr lang="zh-TW" altLang="en-US" sz="2000" dirty="0"/>
                  <a:t>測度下的</a:t>
                </a:r>
                <a:r>
                  <a:rPr lang="en-US" altLang="zh-TW" sz="2000" dirty="0"/>
                  <a:t>Wiener process</a:t>
                </a:r>
              </a:p>
              <a:p>
                <a:r>
                  <a:rPr lang="zh-TW" altLang="en-US" sz="2000" dirty="0"/>
                  <a:t>因為</a:t>
                </a:r>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𝑊</m:t>
                        </m:r>
                      </m:e>
                      <m:sub>
                        <m:r>
                          <a:rPr lang="en-US" altLang="zh-TW" sz="2000" b="0" i="1" smtClean="0">
                            <a:latin typeface="Cambria Math" panose="02040503050406030204" pitchFamily="18" charset="0"/>
                          </a:rPr>
                          <m:t>𝑉</m:t>
                        </m:r>
                        <m:r>
                          <a:rPr lang="en-US" altLang="zh-TW" sz="2000" b="0" i="1" smtClean="0">
                            <a:latin typeface="Cambria Math" panose="02040503050406030204" pitchFamily="18" charset="0"/>
                          </a:rPr>
                          <m:t>,</m:t>
                        </m:r>
                        <m:r>
                          <a:rPr lang="en-US" altLang="zh-TW" sz="2000" b="0" i="1" smtClean="0">
                            <a:latin typeface="Cambria Math" panose="02040503050406030204" pitchFamily="18" charset="0"/>
                          </a:rPr>
                          <m:t>𝑡</m:t>
                        </m:r>
                      </m:sub>
                    </m:sSub>
                    <m:r>
                      <a:rPr lang="zh-TW" altLang="en-US" sz="2000" i="1">
                        <a:latin typeface="Cambria Math" panose="02040503050406030204" pitchFamily="18" charset="0"/>
                      </a:rPr>
                      <m:t>在</m:t>
                    </m:r>
                  </m:oMath>
                </a14:m>
                <a:r>
                  <a:rPr lang="zh-TW" altLang="en-US" sz="2000" dirty="0"/>
                  <a:t>建構上 </a:t>
                </a:r>
                <a:r>
                  <a:rPr lang="en-US" altLang="zh-TW" sz="2000" dirty="0"/>
                  <a:t>orthogonal to</a:t>
                </a:r>
                <a14:m>
                  <m:oMath xmlns:m="http://schemas.openxmlformats.org/officeDocument/2006/math">
                    <m:sSub>
                      <m:sSubPr>
                        <m:ctrlPr>
                          <a:rPr lang="en-US" altLang="zh-TW" sz="2000" i="1" smtClean="0">
                            <a:latin typeface="Cambria Math" panose="02040503050406030204" pitchFamily="18" charset="0"/>
                          </a:rPr>
                        </m:ctrlPr>
                      </m:sSubPr>
                      <m:e>
                        <m:r>
                          <a:rPr lang="zh-TW" altLang="en-US" sz="2000" i="1">
                            <a:latin typeface="Cambria Math" panose="02040503050406030204" pitchFamily="18" charset="0"/>
                          </a:rPr>
                          <m:t> </m:t>
                        </m:r>
                        <m:r>
                          <a:rPr lang="en-US" altLang="zh-TW" sz="2000" b="0" i="1" smtClean="0">
                            <a:latin typeface="Cambria Math" panose="02040503050406030204" pitchFamily="18" charset="0"/>
                          </a:rPr>
                          <m:t>𝑍</m:t>
                        </m:r>
                      </m:e>
                      <m:sub>
                        <m:r>
                          <a:rPr lang="en-US" altLang="zh-TW" sz="2000" b="0" i="1" smtClean="0">
                            <a:latin typeface="Cambria Math" panose="02040503050406030204" pitchFamily="18" charset="0"/>
                          </a:rPr>
                          <m:t>𝑡</m:t>
                        </m:r>
                      </m:sub>
                    </m:sSub>
                  </m:oMath>
                </a14:m>
                <a:r>
                  <a:rPr lang="en-US" altLang="zh-TW" sz="2000" dirty="0"/>
                  <a:t>,</a:t>
                </a:r>
                <a:r>
                  <a:rPr lang="zh-TW" altLang="en-US" sz="2000" dirty="0"/>
                  <a:t>我們可以通過使用利率風險的市場價格來進行風險中立，使得 </a:t>
                </a:r>
                <a:endParaRPr lang="en-US" altLang="zh-TW" sz="2000" dirty="0"/>
              </a:p>
              <a:p>
                <a:endParaRPr lang="en-US" altLang="zh-TW" sz="2000" dirty="0"/>
              </a:p>
              <a:p>
                <a:endParaRPr lang="en-US" altLang="zh-TW" sz="2000" dirty="0"/>
              </a:p>
              <a:p>
                <a:r>
                  <a:rPr lang="zh-TW" altLang="en-US" sz="2000" dirty="0"/>
                  <a:t>讓測度從真實測度變為風險中立測度 </a:t>
                </a:r>
                <a:r>
                  <a:rPr lang="en-US" altLang="zh-TW" sz="2000" dirty="0"/>
                  <a:t>Q</a:t>
                </a:r>
                <a:endParaRPr lang="zh-TW" altLang="en-US" sz="2000" dirty="0"/>
              </a:p>
            </p:txBody>
          </p:sp>
        </mc:Choice>
        <mc:Fallback>
          <p:sp>
            <p:nvSpPr>
              <p:cNvPr id="3" name="內容版面配置區 2">
                <a:extLst>
                  <a:ext uri="{FF2B5EF4-FFF2-40B4-BE49-F238E27FC236}">
                    <a16:creationId xmlns:a16="http://schemas.microsoft.com/office/drawing/2014/main" id="{9357D44E-71E1-5B47-5A26-BB2FCD9667BC}"/>
                  </a:ext>
                </a:extLst>
              </p:cNvPr>
              <p:cNvSpPr>
                <a:spLocks noGrp="1" noRot="1" noChangeAspect="1" noMove="1" noResize="1" noEditPoints="1" noAdjustHandles="1" noChangeArrowheads="1" noChangeShapeType="1" noTextEdit="1"/>
              </p:cNvSpPr>
              <p:nvPr>
                <p:ph idx="1"/>
              </p:nvPr>
            </p:nvSpPr>
            <p:spPr>
              <a:xfrm>
                <a:off x="838200" y="349624"/>
                <a:ext cx="10515600" cy="5827339"/>
              </a:xfrm>
              <a:blipFill>
                <a:blip r:embed="rId2"/>
                <a:stretch>
                  <a:fillRect l="-522" t="-1151" r="-2957"/>
                </a:stretch>
              </a:blipFill>
            </p:spPr>
            <p:txBody>
              <a:bodyPr/>
              <a:lstStyle/>
              <a:p>
                <a:r>
                  <a:rPr lang="zh-TW" altLang="en-US">
                    <a:noFill/>
                  </a:rPr>
                  <a:t> </a:t>
                </a:r>
              </a:p>
            </p:txBody>
          </p:sp>
        </mc:Fallback>
      </mc:AlternateContent>
      <p:pic>
        <p:nvPicPr>
          <p:cNvPr id="4" name="圖片 3">
            <a:extLst>
              <a:ext uri="{FF2B5EF4-FFF2-40B4-BE49-F238E27FC236}">
                <a16:creationId xmlns:a16="http://schemas.microsoft.com/office/drawing/2014/main" id="{6BA86D78-0FBB-66BE-E6E8-0F6ABAA1FEE3}"/>
              </a:ext>
            </a:extLst>
          </p:cNvPr>
          <p:cNvPicPr>
            <a:picLocks noChangeAspect="1"/>
          </p:cNvPicPr>
          <p:nvPr/>
        </p:nvPicPr>
        <p:blipFill>
          <a:blip r:embed="rId3"/>
          <a:stretch>
            <a:fillRect/>
          </a:stretch>
        </p:blipFill>
        <p:spPr>
          <a:xfrm>
            <a:off x="3693739" y="681037"/>
            <a:ext cx="4105275" cy="752475"/>
          </a:xfrm>
          <a:prstGeom prst="rect">
            <a:avLst/>
          </a:prstGeom>
        </p:spPr>
      </p:pic>
      <p:pic>
        <p:nvPicPr>
          <p:cNvPr id="6" name="圖片 5">
            <a:extLst>
              <a:ext uri="{FF2B5EF4-FFF2-40B4-BE49-F238E27FC236}">
                <a16:creationId xmlns:a16="http://schemas.microsoft.com/office/drawing/2014/main" id="{465C53ED-327C-579C-144B-10306D4ED0C2}"/>
              </a:ext>
            </a:extLst>
          </p:cNvPr>
          <p:cNvPicPr>
            <a:picLocks noChangeAspect="1"/>
          </p:cNvPicPr>
          <p:nvPr/>
        </p:nvPicPr>
        <p:blipFill>
          <a:blip r:embed="rId4"/>
          <a:stretch>
            <a:fillRect/>
          </a:stretch>
        </p:blipFill>
        <p:spPr>
          <a:xfrm>
            <a:off x="1123950" y="1822075"/>
            <a:ext cx="1371600" cy="390525"/>
          </a:xfrm>
          <a:prstGeom prst="rect">
            <a:avLst/>
          </a:prstGeom>
        </p:spPr>
      </p:pic>
      <p:pic>
        <p:nvPicPr>
          <p:cNvPr id="8" name="圖片 7">
            <a:extLst>
              <a:ext uri="{FF2B5EF4-FFF2-40B4-BE49-F238E27FC236}">
                <a16:creationId xmlns:a16="http://schemas.microsoft.com/office/drawing/2014/main" id="{41678A10-F78C-0515-8F3A-DED7EC8D94DD}"/>
              </a:ext>
            </a:extLst>
          </p:cNvPr>
          <p:cNvPicPr>
            <a:picLocks noChangeAspect="1"/>
          </p:cNvPicPr>
          <p:nvPr/>
        </p:nvPicPr>
        <p:blipFill>
          <a:blip r:embed="rId5"/>
          <a:stretch>
            <a:fillRect/>
          </a:stretch>
        </p:blipFill>
        <p:spPr>
          <a:xfrm>
            <a:off x="2942384" y="1764925"/>
            <a:ext cx="2219325" cy="428625"/>
          </a:xfrm>
          <a:prstGeom prst="rect">
            <a:avLst/>
          </a:prstGeom>
        </p:spPr>
      </p:pic>
      <p:pic>
        <p:nvPicPr>
          <p:cNvPr id="10" name="圖片 9">
            <a:extLst>
              <a:ext uri="{FF2B5EF4-FFF2-40B4-BE49-F238E27FC236}">
                <a16:creationId xmlns:a16="http://schemas.microsoft.com/office/drawing/2014/main" id="{616FFBDB-EC1F-1058-2384-73B12827E0D3}"/>
              </a:ext>
            </a:extLst>
          </p:cNvPr>
          <p:cNvPicPr>
            <a:picLocks noChangeAspect="1"/>
          </p:cNvPicPr>
          <p:nvPr/>
        </p:nvPicPr>
        <p:blipFill>
          <a:blip r:embed="rId6"/>
          <a:stretch>
            <a:fillRect/>
          </a:stretch>
        </p:blipFill>
        <p:spPr>
          <a:xfrm>
            <a:off x="5608543" y="1763804"/>
            <a:ext cx="3314700" cy="371475"/>
          </a:xfrm>
          <a:prstGeom prst="rect">
            <a:avLst/>
          </a:prstGeom>
        </p:spPr>
      </p:pic>
      <p:pic>
        <p:nvPicPr>
          <p:cNvPr id="14" name="圖片 13">
            <a:extLst>
              <a:ext uri="{FF2B5EF4-FFF2-40B4-BE49-F238E27FC236}">
                <a16:creationId xmlns:a16="http://schemas.microsoft.com/office/drawing/2014/main" id="{E6607D60-5930-F468-BB5C-7AF9FF7BBA50}"/>
              </a:ext>
            </a:extLst>
          </p:cNvPr>
          <p:cNvPicPr>
            <a:picLocks noChangeAspect="1"/>
          </p:cNvPicPr>
          <p:nvPr/>
        </p:nvPicPr>
        <p:blipFill>
          <a:blip r:embed="rId7"/>
          <a:stretch>
            <a:fillRect/>
          </a:stretch>
        </p:blipFill>
        <p:spPr>
          <a:xfrm>
            <a:off x="1809750" y="3631685"/>
            <a:ext cx="4476750" cy="495300"/>
          </a:xfrm>
          <a:prstGeom prst="rect">
            <a:avLst/>
          </a:prstGeom>
        </p:spPr>
      </p:pic>
    </p:spTree>
    <p:extLst>
      <p:ext uri="{BB962C8B-B14F-4D97-AF65-F5344CB8AC3E}">
        <p14:creationId xmlns:p14="http://schemas.microsoft.com/office/powerpoint/2010/main" val="3328555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918A2313-E17A-44A8-0759-06E468AE6BDC}"/>
                  </a:ext>
                </a:extLst>
              </p:cNvPr>
              <p:cNvSpPr>
                <a:spLocks noGrp="1"/>
              </p:cNvSpPr>
              <p:nvPr>
                <p:ph idx="1"/>
              </p:nvPr>
            </p:nvSpPr>
            <p:spPr>
              <a:xfrm>
                <a:off x="838200" y="349624"/>
                <a:ext cx="10515600" cy="5827339"/>
              </a:xfrm>
            </p:spPr>
            <p:txBody>
              <a:bodyPr/>
              <a:lstStyle/>
              <a:p>
                <a:pPr algn="l"/>
                <a:r>
                  <a:rPr lang="zh-TW" altLang="en-US" sz="2000" dirty="0"/>
                  <a:t>在</a:t>
                </a:r>
                <a:r>
                  <a:rPr lang="zh-TW" altLang="en-US" sz="2000" dirty="0">
                    <a:solidFill>
                      <a:srgbClr val="FF0000"/>
                    </a:solidFill>
                  </a:rPr>
                  <a:t>負債方面</a:t>
                </a:r>
                <a:r>
                  <a:rPr lang="en-US" altLang="zh-TW" sz="2000" dirty="0"/>
                  <a:t>,</a:t>
                </a:r>
                <a:r>
                  <a:rPr lang="zh-TW" altLang="en-US" sz="2000" dirty="0"/>
                  <a:t>再保險公司面</a:t>
                </a:r>
                <a:r>
                  <a:rPr lang="zh-TW" altLang="en-US" sz="2000" b="0" i="0" u="none" strike="noStrike" baseline="0" dirty="0">
                    <a:latin typeface="NotoSansCJKtc-Regular"/>
                  </a:rPr>
                  <a:t>臨為其他業務提供再保險，以及為巨災提供再保險。</a:t>
                </a:r>
                <a:r>
                  <a:rPr lang="zh-TW" altLang="en-US" sz="2000" dirty="0">
                    <a:latin typeface="NotoSansCJKtc-Regular"/>
                  </a:rPr>
                  <a:t>其中前者為非巨災保單的</a:t>
                </a:r>
                <a:r>
                  <a:rPr lang="zh-TW" altLang="en-US" sz="2000" dirty="0">
                    <a:solidFill>
                      <a:srgbClr val="FF0000"/>
                    </a:solidFill>
                    <a:latin typeface="NotoSansCJKtc-Regular"/>
                  </a:rPr>
                  <a:t>未來</a:t>
                </a:r>
                <a:r>
                  <a:rPr lang="en-US" altLang="zh-TW" sz="2000" dirty="0">
                    <a:solidFill>
                      <a:srgbClr val="FF0000"/>
                    </a:solidFill>
                    <a:latin typeface="NotoSansCJKtc-Regular"/>
                  </a:rPr>
                  <a:t>claims</a:t>
                </a:r>
                <a:r>
                  <a:rPr lang="zh-TW" altLang="en-US" sz="2000" dirty="0">
                    <a:latin typeface="NotoSansCJKtc-Regular"/>
                  </a:rPr>
                  <a:t>的現值</a:t>
                </a:r>
                <a:r>
                  <a:rPr lang="en-US" altLang="zh-TW" sz="2000" dirty="0">
                    <a:latin typeface="NotoSansCJKtc-Regular"/>
                  </a:rPr>
                  <a:t>,</a:t>
                </a:r>
                <a:r>
                  <a:rPr lang="zh-TW" altLang="en-US" sz="2000" dirty="0">
                    <a:latin typeface="NotoSansCJKtc-Regular"/>
                  </a:rPr>
                  <a:t>以</a:t>
                </a:r>
                <a14:m>
                  <m:oMath xmlns:m="http://schemas.openxmlformats.org/officeDocument/2006/math">
                    <m:sSub>
                      <m:sSubPr>
                        <m:ctrlPr>
                          <a:rPr lang="zh-TW" altLang="en-US" sz="2000" i="1" smtClean="0">
                            <a:solidFill>
                              <a:srgbClr val="836967"/>
                            </a:solidFill>
                            <a:latin typeface="Cambria Math" panose="02040503050406030204" pitchFamily="18" charset="0"/>
                          </a:rPr>
                        </m:ctrlPr>
                      </m:sSubPr>
                      <m:e>
                        <m:r>
                          <a:rPr lang="zh-TW" altLang="en-US" sz="2000" i="1" smtClean="0">
                            <a:latin typeface="Cambria Math" panose="02040503050406030204" pitchFamily="18" charset="0"/>
                          </a:rPr>
                          <m:t>𝐿</m:t>
                        </m:r>
                      </m:e>
                      <m:sub>
                        <m:r>
                          <a:rPr lang="zh-TW" altLang="en-US" sz="2000" i="1" smtClean="0">
                            <a:latin typeface="Cambria Math" panose="02040503050406030204" pitchFamily="18" charset="0"/>
                          </a:rPr>
                          <m:t>𝑡</m:t>
                        </m:r>
                      </m:sub>
                    </m:sSub>
                  </m:oMath>
                </a14:m>
                <a:r>
                  <a:rPr lang="zh-TW" altLang="en-US" sz="2000" dirty="0"/>
                  <a:t>表示</a:t>
                </a:r>
                <a:r>
                  <a:rPr lang="en-US" altLang="zh-TW" sz="2000" dirty="0"/>
                  <a:t>,</a:t>
                </a:r>
                <a:r>
                  <a:rPr lang="zh-TW" altLang="en-US" sz="2000" dirty="0"/>
                  <a:t>並可以用以下式子建模</a:t>
                </a:r>
                <a:r>
                  <a:rPr lang="en-US" altLang="zh-TW" sz="2000" dirty="0"/>
                  <a:t>:</a:t>
                </a:r>
              </a:p>
              <a:p>
                <a:pPr algn="l"/>
                <a:endParaRPr lang="en-US" altLang="zh-TW" sz="2000" dirty="0"/>
              </a:p>
              <a:p>
                <a:pPr algn="l"/>
                <a:endParaRPr lang="en-US" altLang="zh-TW" sz="2000" dirty="0"/>
              </a:p>
              <a:p>
                <a:pPr algn="l"/>
                <a:r>
                  <a:rPr lang="zh-TW" altLang="en-US" sz="2000" dirty="0"/>
                  <a:t>其中</a:t>
                </a:r>
                <a:endParaRPr lang="en-US" altLang="zh-TW" sz="2000" dirty="0"/>
              </a:p>
              <a:p>
                <a:pPr marL="0" indent="0" algn="l">
                  <a:buNone/>
                </a:pPr>
                <a:endParaRPr lang="en-US" altLang="zh-TW" sz="2000" dirty="0"/>
              </a:p>
              <a:p>
                <a:pPr marL="0" indent="0" algn="l">
                  <a:buNone/>
                </a:pPr>
                <a:r>
                  <a:rPr lang="zh-TW" altLang="en-US" sz="2000" b="0" i="0" u="none" strike="noStrike" baseline="0" dirty="0">
                    <a:latin typeface="AdvOTee460ee4"/>
                  </a:rPr>
                  <a:t>分別表示</a:t>
                </a:r>
                <a:r>
                  <a:rPr lang="zh-TW" altLang="en-US" sz="2000" b="0" i="0" u="none" strike="noStrike" baseline="0" dirty="0">
                    <a:solidFill>
                      <a:srgbClr val="FF0000"/>
                    </a:solidFill>
                    <a:latin typeface="AdvOTee460ee4"/>
                  </a:rPr>
                  <a:t>非災難性保單的瞬時預期收益</a:t>
                </a:r>
                <a:r>
                  <a:rPr lang="zh-TW" altLang="en-US" sz="2000" b="0" i="0" u="none" strike="noStrike" baseline="0" dirty="0">
                    <a:latin typeface="AdvOTee460ee4"/>
                  </a:rPr>
                  <a:t>和</a:t>
                </a:r>
                <a:r>
                  <a:rPr lang="zh-TW" altLang="en-US" sz="2000" b="0" i="0" u="none" strike="noStrike" baseline="0" dirty="0">
                    <a:solidFill>
                      <a:srgbClr val="FF0000"/>
                    </a:solidFill>
                    <a:latin typeface="AdvOTee460ee4"/>
                  </a:rPr>
                  <a:t>再保險公司負債的利率彈性</a:t>
                </a:r>
                <a:r>
                  <a:rPr lang="zh-TW" altLang="en-US" sz="2000" b="0" i="0" u="none" strike="noStrike" baseline="0" dirty="0">
                    <a:latin typeface="AdvOTee460ee4"/>
                  </a:rPr>
                  <a:t>；</a:t>
                </a:r>
                <a:endParaRPr lang="en-US" altLang="zh-TW" sz="2000" dirty="0">
                  <a:latin typeface="AdvOTee460ee4"/>
                </a:endParaRPr>
              </a:p>
              <a:p>
                <a:pPr marL="0" indent="0" algn="l">
                  <a:buNone/>
                </a:pPr>
                <a:r>
                  <a:rPr lang="zh-TW" altLang="en-US" sz="2000" dirty="0"/>
                  <a:t>                                                              </a:t>
                </a:r>
                <a:endParaRPr lang="en-US" altLang="zh-TW" dirty="0"/>
              </a:p>
              <a:p>
                <a:pPr marL="0" indent="0">
                  <a:buNone/>
                </a:pPr>
                <a:r>
                  <a:rPr lang="zh-TW" altLang="en-US" dirty="0"/>
                  <a:t>                                             </a:t>
                </a:r>
                <a:r>
                  <a:rPr lang="en-US" altLang="zh-TW" dirty="0"/>
                  <a:t>    </a:t>
                </a:r>
                <a:r>
                  <a:rPr lang="zh-TW" altLang="en-US" dirty="0"/>
                  <a:t> </a:t>
                </a:r>
                <a:r>
                  <a:rPr lang="zh-TW" altLang="en-US" sz="2000" dirty="0"/>
                  <a:t>為信用風險的波動度</a:t>
                </a:r>
                <a:endParaRPr lang="en-US" altLang="zh-TW" sz="2000" dirty="0"/>
              </a:p>
              <a:p>
                <a:pPr marL="0" indent="0">
                  <a:buNone/>
                </a:pPr>
                <a:endParaRPr lang="en-US" altLang="zh-TW" sz="2000" dirty="0"/>
              </a:p>
              <a:p>
                <a:pPr marL="0" indent="0">
                  <a:buNone/>
                </a:pPr>
                <a:r>
                  <a:rPr lang="zh-TW" altLang="en-US" sz="2000" b="0" i="0" u="none" strike="noStrike" baseline="0" dirty="0">
                    <a:latin typeface="NotoSansCJKtc-Regular"/>
                  </a:rPr>
                  <a:t>這種</a:t>
                </a:r>
                <a:r>
                  <a:rPr lang="zh-TW" altLang="en-US" sz="2000" dirty="0">
                    <a:latin typeface="NotoSansCJKtc-Regular"/>
                  </a:rPr>
                  <a:t>連</a:t>
                </a:r>
                <a:r>
                  <a:rPr lang="zh-TW" altLang="en-US" sz="2000" b="0" i="0" u="none" strike="noStrike" baseline="0" dirty="0">
                    <a:latin typeface="NotoSansCJKtc-Regular"/>
                  </a:rPr>
                  <a:t>續的</a:t>
                </a:r>
                <a:r>
                  <a:rPr lang="en-US" altLang="zh-TW" sz="2000" b="0" i="0" u="none" strike="noStrike" baseline="0" dirty="0">
                    <a:latin typeface="NotoSansCJKtc-Regular"/>
                  </a:rPr>
                  <a:t>diffusion</a:t>
                </a:r>
                <a:r>
                  <a:rPr lang="zh-TW" altLang="en-US" sz="2000" b="0" i="0" u="none" strike="noStrike" baseline="0" dirty="0">
                    <a:latin typeface="NotoSansCJKtc-Regular"/>
                  </a:rPr>
                  <a:t>過程反映了利率變化和其他小的日常</a:t>
                </a:r>
                <a:r>
                  <a:rPr lang="en-US" altLang="zh-TW" sz="2000" b="0" i="0" u="none" strike="noStrike" baseline="0" dirty="0">
                    <a:latin typeface="NotoSansCJKtc-Regular"/>
                  </a:rPr>
                  <a:t>(other small day to day)</a:t>
                </a:r>
                <a:r>
                  <a:rPr lang="zh-TW" altLang="en-US" sz="2000" b="0" i="0" u="none" strike="noStrike" baseline="0" dirty="0">
                    <a:latin typeface="NotoSansCJKtc-Regular"/>
                  </a:rPr>
                  <a:t>衝擊的影響。由於</a:t>
                </a:r>
                <a:r>
                  <a:rPr lang="en-US" altLang="zh-TW" sz="2000" b="0" i="0" u="none" strike="noStrike" baseline="0" dirty="0">
                    <a:latin typeface="NotoSansCJKtc-Regular"/>
                  </a:rPr>
                  <a:t>small day to day shock</a:t>
                </a:r>
                <a:r>
                  <a:rPr lang="zh-TW" altLang="en-US" sz="2000" b="0" i="0" u="none" strike="noStrike" baseline="0" dirty="0">
                    <a:latin typeface="NotoSansCJKtc-Regular"/>
                  </a:rPr>
                  <a:t>，表</a:t>
                </a:r>
                <a:r>
                  <a:rPr lang="zh-TW" altLang="en-US" sz="2000" dirty="0">
                    <a:latin typeface="NotoSansCJKtc-Regular"/>
                  </a:rPr>
                  <a:t>示</a:t>
                </a:r>
                <a:r>
                  <a:rPr lang="zh-TW" altLang="en-US" sz="2000" b="0" i="0" u="none" strike="noStrike" baseline="0" dirty="0">
                    <a:latin typeface="NotoSansCJKtc-Regular"/>
                  </a:rPr>
                  <a:t>為</a:t>
                </a:r>
                <a14:m>
                  <m:oMath xmlns:m="http://schemas.openxmlformats.org/officeDocument/2006/math">
                    <m:sSub>
                      <m:sSubPr>
                        <m:ctrlPr>
                          <a:rPr lang="en-US" altLang="zh-TW" sz="2000" b="0" i="1" u="none" strike="noStrike" baseline="0" smtClean="0">
                            <a:latin typeface="Cambria Math" panose="02040503050406030204" pitchFamily="18" charset="0"/>
                          </a:rPr>
                        </m:ctrlPr>
                      </m:sSubPr>
                      <m:e>
                        <m:r>
                          <a:rPr lang="en-US" altLang="zh-TW" sz="2000" b="0" i="1" u="none" strike="noStrike" baseline="0" smtClean="0">
                            <a:latin typeface="Cambria Math" panose="02040503050406030204" pitchFamily="18" charset="0"/>
                          </a:rPr>
                          <m:t>𝑊</m:t>
                        </m:r>
                      </m:e>
                      <m:sub>
                        <m:r>
                          <a:rPr lang="en-US" altLang="zh-TW" sz="2000" b="0" i="1" u="none" strike="noStrike" baseline="0" smtClean="0">
                            <a:latin typeface="Cambria Math" panose="02040503050406030204" pitchFamily="18" charset="0"/>
                          </a:rPr>
                          <m:t>𝐿</m:t>
                        </m:r>
                        <m:r>
                          <a:rPr lang="en-US" altLang="zh-TW" sz="2000" b="0" i="1" u="none" strike="noStrike" baseline="0" smtClean="0">
                            <a:latin typeface="Cambria Math" panose="02040503050406030204" pitchFamily="18" charset="0"/>
                          </a:rPr>
                          <m:t>,</m:t>
                        </m:r>
                        <m:r>
                          <a:rPr lang="en-US" altLang="zh-TW" sz="2000" b="0" i="1" u="none" strike="noStrike" baseline="0" smtClean="0">
                            <a:latin typeface="Cambria Math" panose="02040503050406030204" pitchFamily="18" charset="0"/>
                          </a:rPr>
                          <m:t>𝑡</m:t>
                        </m:r>
                      </m:sub>
                    </m:sSub>
                  </m:oMath>
                </a14:m>
                <a:r>
                  <a:rPr lang="zh-TW" altLang="en-US" sz="2000" b="0" i="0" u="none" strike="noStrike" baseline="0" dirty="0">
                    <a:latin typeface="NotoSansCJKtc-Regular"/>
                  </a:rPr>
                  <a:t>，與資本市場的特殊衝擊</a:t>
                </a:r>
                <a:r>
                  <a:rPr lang="en-US" altLang="zh-TW" sz="2000" b="0" i="0" u="none" strike="noStrike" baseline="0" dirty="0">
                    <a:latin typeface="NotoSansCJKtc-Regular"/>
                  </a:rPr>
                  <a:t>(idiosyncratic</a:t>
                </a:r>
                <a:r>
                  <a:rPr lang="en-US" altLang="zh-TW" sz="2000" b="0" i="0" u="none" strike="noStrike" dirty="0">
                    <a:latin typeface="NotoSansCJKtc-Regular"/>
                  </a:rPr>
                  <a:t> shocks)</a:t>
                </a:r>
                <a:r>
                  <a:rPr lang="zh-TW" altLang="en-US" sz="2000" b="0" i="0" u="none" strike="noStrike" baseline="0" dirty="0">
                    <a:latin typeface="NotoSansCJKtc-Regular"/>
                  </a:rPr>
                  <a:t>有關，我們假設該</a:t>
                </a:r>
                <a:r>
                  <a:rPr lang="zh-TW" altLang="en-US" sz="2000" dirty="0">
                    <a:latin typeface="NotoSansCJKtc-Regular"/>
                  </a:rPr>
                  <a:t>風</a:t>
                </a:r>
                <a:r>
                  <a:rPr lang="zh-TW" altLang="en-US" sz="2000" b="0" i="0" u="none" strike="noStrike" baseline="0" dirty="0">
                    <a:latin typeface="NotoSansCJKtc-Regular"/>
                  </a:rPr>
                  <a:t>險的</a:t>
                </a:r>
                <a:r>
                  <a:rPr lang="en-US" altLang="zh-TW" sz="2000" dirty="0">
                    <a:latin typeface="NotoSansCJKtc-Regular"/>
                  </a:rPr>
                  <a:t>premium</a:t>
                </a:r>
                <a:r>
                  <a:rPr lang="zh-TW" altLang="en-US" sz="2000" b="0" i="0" u="none" strike="noStrike" baseline="0" dirty="0">
                    <a:latin typeface="NotoSansCJKtc-Regular"/>
                  </a:rPr>
                  <a:t>為零。</a:t>
                </a:r>
                <a:endParaRPr lang="zh-TW" altLang="en-US" sz="2000" dirty="0"/>
              </a:p>
              <a:p>
                <a:pPr marL="0" indent="0">
                  <a:buNone/>
                </a:pPr>
                <a:endParaRPr lang="en-US" altLang="zh-TW" sz="2000" dirty="0"/>
              </a:p>
              <a:p>
                <a:pPr algn="l"/>
                <a:endParaRPr lang="en-US" altLang="zh-TW" sz="2000" dirty="0"/>
              </a:p>
              <a:p>
                <a:pPr algn="l"/>
                <a:endParaRPr lang="en-US" altLang="zh-TW" dirty="0"/>
              </a:p>
              <a:p>
                <a:pPr algn="l"/>
                <a:endParaRPr lang="en-US" altLang="zh-TW" dirty="0"/>
              </a:p>
              <a:p>
                <a:pPr algn="l"/>
                <a:endParaRPr lang="en-US" altLang="zh-TW" dirty="0"/>
              </a:p>
              <a:p>
                <a:pPr algn="l"/>
                <a:endParaRPr lang="en-US" altLang="zh-TW" dirty="0"/>
              </a:p>
              <a:p>
                <a:pPr algn="l"/>
                <a:endParaRPr lang="zh-TW" altLang="en-US" dirty="0"/>
              </a:p>
            </p:txBody>
          </p:sp>
        </mc:Choice>
        <mc:Fallback>
          <p:sp>
            <p:nvSpPr>
              <p:cNvPr id="3" name="內容版面配置區 2">
                <a:extLst>
                  <a:ext uri="{FF2B5EF4-FFF2-40B4-BE49-F238E27FC236}">
                    <a16:creationId xmlns:a16="http://schemas.microsoft.com/office/drawing/2014/main" id="{918A2313-E17A-44A8-0759-06E468AE6BDC}"/>
                  </a:ext>
                </a:extLst>
              </p:cNvPr>
              <p:cNvSpPr>
                <a:spLocks noGrp="1" noRot="1" noChangeAspect="1" noMove="1" noResize="1" noEditPoints="1" noAdjustHandles="1" noChangeArrowheads="1" noChangeShapeType="1" noTextEdit="1"/>
              </p:cNvSpPr>
              <p:nvPr>
                <p:ph idx="1"/>
              </p:nvPr>
            </p:nvSpPr>
            <p:spPr>
              <a:xfrm>
                <a:off x="838200" y="349624"/>
                <a:ext cx="10515600" cy="5827339"/>
              </a:xfrm>
              <a:blipFill>
                <a:blip r:embed="rId2"/>
                <a:stretch>
                  <a:fillRect l="-638" t="-1151" r="-232"/>
                </a:stretch>
              </a:blipFill>
            </p:spPr>
            <p:txBody>
              <a:bodyPr/>
              <a:lstStyle/>
              <a:p>
                <a:r>
                  <a:rPr lang="zh-TW" altLang="en-US">
                    <a:noFill/>
                  </a:rPr>
                  <a:t> </a:t>
                </a:r>
              </a:p>
            </p:txBody>
          </p:sp>
        </mc:Fallback>
      </mc:AlternateContent>
      <p:pic>
        <p:nvPicPr>
          <p:cNvPr id="5" name="圖片 4">
            <a:extLst>
              <a:ext uri="{FF2B5EF4-FFF2-40B4-BE49-F238E27FC236}">
                <a16:creationId xmlns:a16="http://schemas.microsoft.com/office/drawing/2014/main" id="{912A163B-D392-6192-1376-6E9FDD083CCC}"/>
              </a:ext>
            </a:extLst>
          </p:cNvPr>
          <p:cNvPicPr>
            <a:picLocks noChangeAspect="1"/>
          </p:cNvPicPr>
          <p:nvPr/>
        </p:nvPicPr>
        <p:blipFill>
          <a:blip r:embed="rId3"/>
          <a:stretch>
            <a:fillRect/>
          </a:stretch>
        </p:blipFill>
        <p:spPr>
          <a:xfrm>
            <a:off x="2408424" y="1112060"/>
            <a:ext cx="5210175" cy="533400"/>
          </a:xfrm>
          <a:prstGeom prst="rect">
            <a:avLst/>
          </a:prstGeom>
        </p:spPr>
      </p:pic>
      <p:pic>
        <p:nvPicPr>
          <p:cNvPr id="7" name="圖片 6">
            <a:extLst>
              <a:ext uri="{FF2B5EF4-FFF2-40B4-BE49-F238E27FC236}">
                <a16:creationId xmlns:a16="http://schemas.microsoft.com/office/drawing/2014/main" id="{01F8B58F-C4C7-4BD2-6BB6-FA69042995E5}"/>
              </a:ext>
            </a:extLst>
          </p:cNvPr>
          <p:cNvPicPr>
            <a:picLocks noChangeAspect="1"/>
          </p:cNvPicPr>
          <p:nvPr/>
        </p:nvPicPr>
        <p:blipFill>
          <a:blip r:embed="rId4"/>
          <a:stretch>
            <a:fillRect/>
          </a:stretch>
        </p:blipFill>
        <p:spPr>
          <a:xfrm>
            <a:off x="1796583" y="1833017"/>
            <a:ext cx="5705475" cy="457200"/>
          </a:xfrm>
          <a:prstGeom prst="rect">
            <a:avLst/>
          </a:prstGeom>
        </p:spPr>
      </p:pic>
      <p:pic>
        <p:nvPicPr>
          <p:cNvPr id="9" name="圖片 8">
            <a:extLst>
              <a:ext uri="{FF2B5EF4-FFF2-40B4-BE49-F238E27FC236}">
                <a16:creationId xmlns:a16="http://schemas.microsoft.com/office/drawing/2014/main" id="{59CDFE89-0FCC-053F-A8E2-9208481B73AC}"/>
              </a:ext>
            </a:extLst>
          </p:cNvPr>
          <p:cNvPicPr>
            <a:picLocks noChangeAspect="1"/>
          </p:cNvPicPr>
          <p:nvPr/>
        </p:nvPicPr>
        <p:blipFill>
          <a:blip r:embed="rId5"/>
          <a:stretch>
            <a:fillRect/>
          </a:stretch>
        </p:blipFill>
        <p:spPr>
          <a:xfrm>
            <a:off x="8071877" y="1764378"/>
            <a:ext cx="2943225" cy="504825"/>
          </a:xfrm>
          <a:prstGeom prst="rect">
            <a:avLst/>
          </a:prstGeom>
        </p:spPr>
      </p:pic>
      <p:pic>
        <p:nvPicPr>
          <p:cNvPr id="11" name="圖片 10">
            <a:extLst>
              <a:ext uri="{FF2B5EF4-FFF2-40B4-BE49-F238E27FC236}">
                <a16:creationId xmlns:a16="http://schemas.microsoft.com/office/drawing/2014/main" id="{6573C199-2BAF-BA7F-30BC-8134853BDC12}"/>
              </a:ext>
            </a:extLst>
          </p:cNvPr>
          <p:cNvPicPr>
            <a:picLocks noChangeAspect="1"/>
          </p:cNvPicPr>
          <p:nvPr/>
        </p:nvPicPr>
        <p:blipFill>
          <a:blip r:embed="rId6"/>
          <a:stretch>
            <a:fillRect/>
          </a:stretch>
        </p:blipFill>
        <p:spPr>
          <a:xfrm>
            <a:off x="1863843" y="3095242"/>
            <a:ext cx="3067396" cy="360870"/>
          </a:xfrm>
          <a:prstGeom prst="rect">
            <a:avLst/>
          </a:prstGeom>
        </p:spPr>
      </p:pic>
      <p:pic>
        <p:nvPicPr>
          <p:cNvPr id="13" name="圖片 12">
            <a:extLst>
              <a:ext uri="{FF2B5EF4-FFF2-40B4-BE49-F238E27FC236}">
                <a16:creationId xmlns:a16="http://schemas.microsoft.com/office/drawing/2014/main" id="{17153535-546F-6ED0-2D7F-FBDCC0A39313}"/>
              </a:ext>
            </a:extLst>
          </p:cNvPr>
          <p:cNvPicPr>
            <a:picLocks noChangeAspect="1"/>
          </p:cNvPicPr>
          <p:nvPr/>
        </p:nvPicPr>
        <p:blipFill>
          <a:blip r:embed="rId7"/>
          <a:stretch>
            <a:fillRect/>
          </a:stretch>
        </p:blipFill>
        <p:spPr>
          <a:xfrm>
            <a:off x="1796583" y="3499482"/>
            <a:ext cx="2829205" cy="345691"/>
          </a:xfrm>
          <a:prstGeom prst="rect">
            <a:avLst/>
          </a:prstGeom>
        </p:spPr>
      </p:pic>
    </p:spTree>
    <p:extLst>
      <p:ext uri="{BB962C8B-B14F-4D97-AF65-F5344CB8AC3E}">
        <p14:creationId xmlns:p14="http://schemas.microsoft.com/office/powerpoint/2010/main" val="3913724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BF4FC97-3120-D9B6-A42A-F7973E6BE2CC}"/>
              </a:ext>
            </a:extLst>
          </p:cNvPr>
          <p:cNvSpPr>
            <a:spLocks noGrp="1"/>
          </p:cNvSpPr>
          <p:nvPr>
            <p:ph type="title"/>
          </p:nvPr>
        </p:nvSpPr>
        <p:spPr>
          <a:xfrm>
            <a:off x="838200" y="365126"/>
            <a:ext cx="10515600" cy="459628"/>
          </a:xfrm>
        </p:spPr>
        <p:txBody>
          <a:bodyPr>
            <a:normAutofit fontScale="90000"/>
          </a:bodyPr>
          <a:lstStyle/>
          <a:p>
            <a:r>
              <a:rPr lang="en-US" altLang="zh-TW" dirty="0"/>
              <a:t>Lemma2</a:t>
            </a:r>
            <a:endParaRPr lang="zh-TW" altLang="en-US" dirty="0"/>
          </a:p>
        </p:txBody>
      </p:sp>
      <p:sp>
        <p:nvSpPr>
          <p:cNvPr id="3" name="內容版面配置區 2">
            <a:extLst>
              <a:ext uri="{FF2B5EF4-FFF2-40B4-BE49-F238E27FC236}">
                <a16:creationId xmlns:a16="http://schemas.microsoft.com/office/drawing/2014/main" id="{36B7B518-4B65-3E31-9CB2-504116E6958A}"/>
              </a:ext>
            </a:extLst>
          </p:cNvPr>
          <p:cNvSpPr>
            <a:spLocks noGrp="1"/>
          </p:cNvSpPr>
          <p:nvPr>
            <p:ph idx="1"/>
          </p:nvPr>
        </p:nvSpPr>
        <p:spPr>
          <a:xfrm>
            <a:off x="838200" y="1084729"/>
            <a:ext cx="10515600" cy="5092234"/>
          </a:xfrm>
        </p:spPr>
        <p:txBody>
          <a:bodyPr/>
          <a:lstStyle/>
          <a:p>
            <a:r>
              <a:rPr lang="zh-TW" altLang="en-US" sz="2000" dirty="0"/>
              <a:t>原先的負債過程</a:t>
            </a:r>
            <a:r>
              <a:rPr lang="en-US" altLang="zh-TW" sz="2000" dirty="0"/>
              <a:t>:</a:t>
            </a:r>
          </a:p>
          <a:p>
            <a:r>
              <a:rPr lang="zh-TW" altLang="en-US" sz="2000" dirty="0"/>
              <a:t>可以利用利率風險的市場價格</a:t>
            </a:r>
            <a:r>
              <a:rPr lang="en-US" altLang="zh-TW" sz="2000" dirty="0"/>
              <a:t>,</a:t>
            </a:r>
            <a:r>
              <a:rPr lang="zh-TW" altLang="en-US" sz="2000" dirty="0"/>
              <a:t>轉換到風險中立測度</a:t>
            </a:r>
            <a:r>
              <a:rPr lang="en-US" altLang="zh-TW" sz="2000" dirty="0"/>
              <a:t>Q</a:t>
            </a:r>
          </a:p>
          <a:p>
            <a:endParaRPr lang="en-US" altLang="zh-TW" sz="2000" dirty="0"/>
          </a:p>
          <a:p>
            <a:endParaRPr lang="en-US" altLang="zh-TW" sz="2000" dirty="0"/>
          </a:p>
          <a:p>
            <a:endParaRPr lang="en-US" altLang="zh-TW" dirty="0"/>
          </a:p>
        </p:txBody>
      </p:sp>
      <p:pic>
        <p:nvPicPr>
          <p:cNvPr id="5" name="圖片 4">
            <a:extLst>
              <a:ext uri="{FF2B5EF4-FFF2-40B4-BE49-F238E27FC236}">
                <a16:creationId xmlns:a16="http://schemas.microsoft.com/office/drawing/2014/main" id="{EFE32F54-7DF6-3467-C328-C25991C5C685}"/>
              </a:ext>
            </a:extLst>
          </p:cNvPr>
          <p:cNvPicPr>
            <a:picLocks noChangeAspect="1"/>
          </p:cNvPicPr>
          <p:nvPr/>
        </p:nvPicPr>
        <p:blipFill>
          <a:blip r:embed="rId2"/>
          <a:stretch>
            <a:fillRect/>
          </a:stretch>
        </p:blipFill>
        <p:spPr>
          <a:xfrm>
            <a:off x="3168182" y="933450"/>
            <a:ext cx="5210175" cy="533400"/>
          </a:xfrm>
          <a:prstGeom prst="rect">
            <a:avLst/>
          </a:prstGeom>
        </p:spPr>
      </p:pic>
      <p:pic>
        <p:nvPicPr>
          <p:cNvPr id="7" name="圖片 6">
            <a:extLst>
              <a:ext uri="{FF2B5EF4-FFF2-40B4-BE49-F238E27FC236}">
                <a16:creationId xmlns:a16="http://schemas.microsoft.com/office/drawing/2014/main" id="{FDFDB65C-3FE4-7A4C-D62F-A3D1B203D4DC}"/>
              </a:ext>
            </a:extLst>
          </p:cNvPr>
          <p:cNvPicPr>
            <a:picLocks noChangeAspect="1"/>
          </p:cNvPicPr>
          <p:nvPr/>
        </p:nvPicPr>
        <p:blipFill>
          <a:blip r:embed="rId3"/>
          <a:stretch>
            <a:fillRect/>
          </a:stretch>
        </p:blipFill>
        <p:spPr>
          <a:xfrm>
            <a:off x="3168182" y="1880347"/>
            <a:ext cx="5467350" cy="533400"/>
          </a:xfrm>
          <a:prstGeom prst="rect">
            <a:avLst/>
          </a:prstGeom>
        </p:spPr>
      </p:pic>
    </p:spTree>
    <p:extLst>
      <p:ext uri="{BB962C8B-B14F-4D97-AF65-F5344CB8AC3E}">
        <p14:creationId xmlns:p14="http://schemas.microsoft.com/office/powerpoint/2010/main" val="2896867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75BD820-59A0-B43F-E5CA-68E2EB2950A6}"/>
              </a:ext>
            </a:extLst>
          </p:cNvPr>
          <p:cNvSpPr>
            <a:spLocks noGrp="1"/>
          </p:cNvSpPr>
          <p:nvPr>
            <p:ph type="title"/>
          </p:nvPr>
        </p:nvSpPr>
        <p:spPr>
          <a:xfrm>
            <a:off x="838200" y="365126"/>
            <a:ext cx="10515600" cy="567204"/>
          </a:xfrm>
        </p:spPr>
        <p:txBody>
          <a:bodyPr>
            <a:normAutofit fontScale="90000"/>
          </a:bodyPr>
          <a:lstStyle/>
          <a:p>
            <a:r>
              <a:rPr lang="en-US" altLang="zh-TW" dirty="0"/>
              <a:t>proof</a:t>
            </a:r>
            <a:endParaRPr lang="zh-TW" altLang="en-US" dirty="0"/>
          </a:p>
        </p:txBody>
      </p:sp>
      <p:sp>
        <p:nvSpPr>
          <p:cNvPr id="3" name="內容版面配置區 2">
            <a:extLst>
              <a:ext uri="{FF2B5EF4-FFF2-40B4-BE49-F238E27FC236}">
                <a16:creationId xmlns:a16="http://schemas.microsoft.com/office/drawing/2014/main" id="{2E835CED-C0A7-D724-4295-3A416096BDF3}"/>
              </a:ext>
            </a:extLst>
          </p:cNvPr>
          <p:cNvSpPr>
            <a:spLocks noGrp="1"/>
          </p:cNvSpPr>
          <p:nvPr>
            <p:ph idx="1"/>
          </p:nvPr>
        </p:nvSpPr>
        <p:spPr>
          <a:xfrm>
            <a:off x="396128" y="1057835"/>
            <a:ext cx="11598648" cy="5119128"/>
          </a:xfrm>
        </p:spPr>
        <p:txBody>
          <a:bodyPr/>
          <a:lstStyle/>
          <a:p>
            <a:r>
              <a:rPr lang="zh-TW" altLang="en-US" sz="2000" dirty="0"/>
              <a:t>我們將                                                                                  代入</a:t>
            </a:r>
            <a:endParaRPr lang="en-US" altLang="zh-TW" sz="2000" dirty="0"/>
          </a:p>
          <a:p>
            <a:r>
              <a:rPr lang="zh-TW" altLang="en-US" sz="2000" dirty="0"/>
              <a:t>可以得到</a:t>
            </a:r>
            <a:endParaRPr lang="en-US" altLang="zh-TW" sz="2000" dirty="0"/>
          </a:p>
          <a:p>
            <a:endParaRPr lang="en-US" altLang="zh-TW" sz="2000" dirty="0"/>
          </a:p>
          <a:p>
            <a:endParaRPr lang="en-US" altLang="zh-TW" sz="2000" dirty="0"/>
          </a:p>
          <a:p>
            <a:endParaRPr lang="en-US" altLang="zh-TW" sz="2000" dirty="0"/>
          </a:p>
          <a:p>
            <a:r>
              <a:rPr lang="zh-TW" altLang="en-US" sz="2000" dirty="0"/>
              <a:t>我們可以通過使用利率風險的市場價格來進行風險中立，使 </a:t>
            </a:r>
            <a:endParaRPr lang="en-US" altLang="zh-TW" sz="2000" dirty="0"/>
          </a:p>
          <a:p>
            <a:pPr marL="0" indent="0">
              <a:buNone/>
            </a:pPr>
            <a:r>
              <a:rPr lang="zh-TW" altLang="en-US" sz="2000" dirty="0"/>
              <a:t>    讓測度從真實測度變為風險中立測度 </a:t>
            </a:r>
            <a:r>
              <a:rPr lang="en-US" altLang="zh-TW" sz="2000" dirty="0"/>
              <a:t>Q</a:t>
            </a:r>
          </a:p>
          <a:p>
            <a:endParaRPr lang="en-US" altLang="zh-TW" sz="2000" dirty="0"/>
          </a:p>
          <a:p>
            <a:endParaRPr lang="en-US" altLang="zh-TW" sz="2000" dirty="0"/>
          </a:p>
          <a:p>
            <a:endParaRPr lang="en-US" altLang="zh-TW" sz="2000" dirty="0"/>
          </a:p>
          <a:p>
            <a:endParaRPr lang="en-US" altLang="zh-TW" sz="2000" dirty="0"/>
          </a:p>
          <a:p>
            <a:endParaRPr lang="zh-TW" altLang="en-US" dirty="0"/>
          </a:p>
        </p:txBody>
      </p:sp>
      <p:pic>
        <p:nvPicPr>
          <p:cNvPr id="7" name="圖片 6">
            <a:extLst>
              <a:ext uri="{FF2B5EF4-FFF2-40B4-BE49-F238E27FC236}">
                <a16:creationId xmlns:a16="http://schemas.microsoft.com/office/drawing/2014/main" id="{E5A4C9F7-2D7F-361A-5B0A-0579567AC3CA}"/>
              </a:ext>
            </a:extLst>
          </p:cNvPr>
          <p:cNvPicPr>
            <a:picLocks noChangeAspect="1"/>
          </p:cNvPicPr>
          <p:nvPr/>
        </p:nvPicPr>
        <p:blipFill>
          <a:blip r:embed="rId2"/>
          <a:stretch>
            <a:fillRect/>
          </a:stretch>
        </p:blipFill>
        <p:spPr>
          <a:xfrm>
            <a:off x="2034989" y="946958"/>
            <a:ext cx="3496235" cy="576965"/>
          </a:xfrm>
          <a:prstGeom prst="rect">
            <a:avLst/>
          </a:prstGeom>
        </p:spPr>
      </p:pic>
      <p:pic>
        <p:nvPicPr>
          <p:cNvPr id="9" name="圖片 8">
            <a:extLst>
              <a:ext uri="{FF2B5EF4-FFF2-40B4-BE49-F238E27FC236}">
                <a16:creationId xmlns:a16="http://schemas.microsoft.com/office/drawing/2014/main" id="{F623619D-D504-5214-8F3E-20D6B5EF426D}"/>
              </a:ext>
            </a:extLst>
          </p:cNvPr>
          <p:cNvPicPr>
            <a:picLocks noChangeAspect="1"/>
          </p:cNvPicPr>
          <p:nvPr/>
        </p:nvPicPr>
        <p:blipFill>
          <a:blip r:embed="rId3"/>
          <a:stretch>
            <a:fillRect/>
          </a:stretch>
        </p:blipFill>
        <p:spPr>
          <a:xfrm>
            <a:off x="6958294" y="847668"/>
            <a:ext cx="5036482" cy="775545"/>
          </a:xfrm>
          <a:prstGeom prst="rect">
            <a:avLst/>
          </a:prstGeom>
        </p:spPr>
      </p:pic>
      <p:pic>
        <p:nvPicPr>
          <p:cNvPr id="11" name="圖片 10">
            <a:extLst>
              <a:ext uri="{FF2B5EF4-FFF2-40B4-BE49-F238E27FC236}">
                <a16:creationId xmlns:a16="http://schemas.microsoft.com/office/drawing/2014/main" id="{A501BE51-C03B-3078-131A-6149C0D783D5}"/>
              </a:ext>
            </a:extLst>
          </p:cNvPr>
          <p:cNvPicPr>
            <a:picLocks noChangeAspect="1"/>
          </p:cNvPicPr>
          <p:nvPr/>
        </p:nvPicPr>
        <p:blipFill>
          <a:blip r:embed="rId4"/>
          <a:stretch>
            <a:fillRect/>
          </a:stretch>
        </p:blipFill>
        <p:spPr>
          <a:xfrm>
            <a:off x="2187389" y="1738636"/>
            <a:ext cx="7140108" cy="1033314"/>
          </a:xfrm>
          <a:prstGeom prst="rect">
            <a:avLst/>
          </a:prstGeom>
        </p:spPr>
      </p:pic>
      <p:pic>
        <p:nvPicPr>
          <p:cNvPr id="13" name="圖片 12">
            <a:extLst>
              <a:ext uri="{FF2B5EF4-FFF2-40B4-BE49-F238E27FC236}">
                <a16:creationId xmlns:a16="http://schemas.microsoft.com/office/drawing/2014/main" id="{6BA20D16-32D8-0DBE-38F1-22460AEE8F72}"/>
              </a:ext>
            </a:extLst>
          </p:cNvPr>
          <p:cNvPicPr>
            <a:picLocks noChangeAspect="1"/>
          </p:cNvPicPr>
          <p:nvPr/>
        </p:nvPicPr>
        <p:blipFill>
          <a:blip r:embed="rId5"/>
          <a:stretch>
            <a:fillRect/>
          </a:stretch>
        </p:blipFill>
        <p:spPr>
          <a:xfrm>
            <a:off x="2819400" y="5383339"/>
            <a:ext cx="3276600" cy="485775"/>
          </a:xfrm>
          <a:prstGeom prst="rect">
            <a:avLst/>
          </a:prstGeom>
        </p:spPr>
      </p:pic>
      <p:pic>
        <p:nvPicPr>
          <p:cNvPr id="15" name="圖片 14">
            <a:extLst>
              <a:ext uri="{FF2B5EF4-FFF2-40B4-BE49-F238E27FC236}">
                <a16:creationId xmlns:a16="http://schemas.microsoft.com/office/drawing/2014/main" id="{39C10B34-41C2-BC96-EC3A-0252350EABFC}"/>
              </a:ext>
            </a:extLst>
          </p:cNvPr>
          <p:cNvPicPr>
            <a:picLocks noChangeAspect="1"/>
          </p:cNvPicPr>
          <p:nvPr/>
        </p:nvPicPr>
        <p:blipFill>
          <a:blip r:embed="rId6"/>
          <a:stretch>
            <a:fillRect/>
          </a:stretch>
        </p:blipFill>
        <p:spPr>
          <a:xfrm>
            <a:off x="6438338" y="5431441"/>
            <a:ext cx="1847850" cy="504825"/>
          </a:xfrm>
          <a:prstGeom prst="rect">
            <a:avLst/>
          </a:prstGeom>
        </p:spPr>
      </p:pic>
      <p:pic>
        <p:nvPicPr>
          <p:cNvPr id="17" name="圖片 16">
            <a:extLst>
              <a:ext uri="{FF2B5EF4-FFF2-40B4-BE49-F238E27FC236}">
                <a16:creationId xmlns:a16="http://schemas.microsoft.com/office/drawing/2014/main" id="{5659A1E1-D1D7-D670-7396-5FDA568F3C71}"/>
              </a:ext>
            </a:extLst>
          </p:cNvPr>
          <p:cNvPicPr>
            <a:picLocks noChangeAspect="1"/>
          </p:cNvPicPr>
          <p:nvPr/>
        </p:nvPicPr>
        <p:blipFill>
          <a:blip r:embed="rId7"/>
          <a:stretch>
            <a:fillRect/>
          </a:stretch>
        </p:blipFill>
        <p:spPr>
          <a:xfrm>
            <a:off x="7490011" y="3013880"/>
            <a:ext cx="3863789" cy="438871"/>
          </a:xfrm>
          <a:prstGeom prst="rect">
            <a:avLst/>
          </a:prstGeom>
        </p:spPr>
      </p:pic>
      <p:pic>
        <p:nvPicPr>
          <p:cNvPr id="18" name="圖片 17">
            <a:extLst>
              <a:ext uri="{FF2B5EF4-FFF2-40B4-BE49-F238E27FC236}">
                <a16:creationId xmlns:a16="http://schemas.microsoft.com/office/drawing/2014/main" id="{D6C59FDC-BD2B-4A4E-4BD1-25A0F44F7924}"/>
              </a:ext>
            </a:extLst>
          </p:cNvPr>
          <p:cNvPicPr>
            <a:picLocks noChangeAspect="1"/>
          </p:cNvPicPr>
          <p:nvPr/>
        </p:nvPicPr>
        <p:blipFill>
          <a:blip r:embed="rId8"/>
          <a:stretch>
            <a:fillRect/>
          </a:stretch>
        </p:blipFill>
        <p:spPr>
          <a:xfrm>
            <a:off x="2662517" y="4397754"/>
            <a:ext cx="5467350" cy="533400"/>
          </a:xfrm>
          <a:prstGeom prst="rect">
            <a:avLst/>
          </a:prstGeom>
        </p:spPr>
      </p:pic>
    </p:spTree>
    <p:extLst>
      <p:ext uri="{BB962C8B-B14F-4D97-AF65-F5344CB8AC3E}">
        <p14:creationId xmlns:p14="http://schemas.microsoft.com/office/powerpoint/2010/main" val="2315428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1F633092-873D-7313-35DC-05F7823F1FEC}"/>
                  </a:ext>
                </a:extLst>
              </p:cNvPr>
              <p:cNvSpPr>
                <a:spLocks noGrp="1"/>
              </p:cNvSpPr>
              <p:nvPr>
                <p:ph idx="1"/>
              </p:nvPr>
            </p:nvSpPr>
            <p:spPr>
              <a:xfrm>
                <a:off x="838200" y="421341"/>
                <a:ext cx="10515600" cy="5755622"/>
              </a:xfrm>
            </p:spPr>
            <p:txBody>
              <a:bodyPr/>
              <a:lstStyle/>
              <a:p>
                <a:r>
                  <a:rPr lang="zh-TW" altLang="en-US" sz="2000" dirty="0"/>
                  <a:t>另外此篇論文將</a:t>
                </a:r>
                <a:r>
                  <a:rPr lang="en-US" altLang="zh-TW" sz="2000" dirty="0"/>
                  <a:t>aggregate </a:t>
                </a:r>
                <a:r>
                  <a:rPr lang="en-US" altLang="zh-TW" sz="2000" dirty="0" err="1"/>
                  <a:t>castastrophe</a:t>
                </a:r>
                <a:r>
                  <a:rPr lang="en-US" altLang="zh-TW" sz="2000" dirty="0"/>
                  <a:t> loss</a:t>
                </a:r>
                <a:r>
                  <a:rPr lang="zh-TW" altLang="en-US" sz="2000" dirty="0"/>
                  <a:t>用</a:t>
                </a:r>
                <a:r>
                  <a:rPr lang="en-US" altLang="zh-TW" sz="2000" dirty="0"/>
                  <a:t>compound Poisson process</a:t>
                </a:r>
                <a:r>
                  <a:rPr lang="zh-TW" altLang="en-US" sz="2000" dirty="0"/>
                  <a:t>來建模</a:t>
                </a:r>
                <a:r>
                  <a:rPr lang="en-US" altLang="zh-TW" sz="2000" dirty="0"/>
                  <a:t>,</a:t>
                </a:r>
                <a:r>
                  <a:rPr lang="zh-TW" altLang="en-US" sz="2000" dirty="0"/>
                  <a:t>如</a:t>
                </a:r>
                <a:r>
                  <a:rPr lang="en-US" altLang="zh-TW" sz="2000" dirty="0"/>
                  <a:t>Bower et al(1986)</a:t>
                </a:r>
              </a:p>
              <a:p>
                <a:r>
                  <a:rPr lang="zh-TW" altLang="en-US" sz="2000" dirty="0"/>
                  <a:t>在時間點</a:t>
                </a:r>
                <a:r>
                  <a:rPr lang="en-US" altLang="zh-TW" sz="2000" dirty="0"/>
                  <a:t>t</a:t>
                </a:r>
                <a:r>
                  <a:rPr lang="zh-TW" altLang="en-US" sz="2000" dirty="0"/>
                  <a:t>的累積賠償巨災損失以</a:t>
                </a:r>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𝐶</m:t>
                        </m:r>
                      </m:e>
                      <m:sub>
                        <m:r>
                          <a:rPr lang="en-US" altLang="zh-TW" sz="2000" b="0" i="1" smtClean="0">
                            <a:latin typeface="Cambria Math" panose="02040503050406030204" pitchFamily="18" charset="0"/>
                          </a:rPr>
                          <m:t>𝑡</m:t>
                        </m:r>
                      </m:sub>
                    </m:sSub>
                  </m:oMath>
                </a14:m>
                <a:r>
                  <a:rPr lang="zh-TW" altLang="en-US" sz="2000" dirty="0"/>
                  <a:t>表示</a:t>
                </a:r>
                <a:endParaRPr lang="en-US" altLang="zh-TW" sz="2000" dirty="0"/>
              </a:p>
              <a:p>
                <a:pPr marL="0" indent="0">
                  <a:buNone/>
                </a:pPr>
                <a:endParaRPr lang="en-US" altLang="zh-TW" sz="2000" dirty="0"/>
              </a:p>
              <a:p>
                <a:r>
                  <a:rPr lang="zh-TW" altLang="en-US" sz="2000" dirty="0"/>
                  <a:t>而在時間點</a:t>
                </a:r>
                <a:r>
                  <a:rPr lang="en-US" altLang="zh-TW" sz="2000" dirty="0"/>
                  <a:t>t</a:t>
                </a:r>
                <a:r>
                  <a:rPr lang="zh-TW" altLang="en-US" sz="2000" dirty="0"/>
                  <a:t>產業的累積巨災損失以</a:t>
                </a:r>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𝐶</m:t>
                        </m:r>
                      </m:e>
                      <m:sub>
                        <m:r>
                          <a:rPr lang="en-US" altLang="zh-TW" sz="2000" b="0" i="1" smtClean="0">
                            <a:latin typeface="Cambria Math" panose="02040503050406030204" pitchFamily="18" charset="0"/>
                          </a:rPr>
                          <m:t>𝑖𝑛𝑑𝑒𝑥</m:t>
                        </m:r>
                        <m:r>
                          <a:rPr lang="en-US" altLang="zh-TW" sz="2000" b="0" i="1" smtClean="0">
                            <a:latin typeface="Cambria Math" panose="02040503050406030204" pitchFamily="18" charset="0"/>
                          </a:rPr>
                          <m:t>,</m:t>
                        </m:r>
                        <m:r>
                          <a:rPr lang="en-US" altLang="zh-TW" sz="2000" b="0" i="1" smtClean="0">
                            <a:latin typeface="Cambria Math" panose="02040503050406030204" pitchFamily="18" charset="0"/>
                          </a:rPr>
                          <m:t>𝑡</m:t>
                        </m:r>
                      </m:sub>
                    </m:sSub>
                  </m:oMath>
                </a14:m>
                <a:r>
                  <a:rPr lang="zh-TW" altLang="en-US" sz="2000" dirty="0"/>
                  <a:t> 表示</a:t>
                </a:r>
                <a:endParaRPr lang="en-US" altLang="zh-TW" sz="2000" dirty="0"/>
              </a:p>
              <a:p>
                <a:endParaRPr lang="en-US" altLang="zh-TW" sz="2000" dirty="0"/>
              </a:p>
              <a:p>
                <a:pPr marL="0" indent="0">
                  <a:buNone/>
                </a:pPr>
                <a:endParaRPr lang="en-US" altLang="zh-TW" sz="2000" dirty="0"/>
              </a:p>
              <a:p>
                <a:r>
                  <a:rPr lang="en-US" altLang="zh-TW" sz="2000" dirty="0"/>
                  <a:t>N(t),t&gt;0,</a:t>
                </a:r>
                <a:r>
                  <a:rPr lang="zh-TW" altLang="en-US" sz="2000" dirty="0"/>
                  <a:t>為損失次數</a:t>
                </a:r>
                <a:r>
                  <a:rPr lang="en-US" altLang="zh-TW" sz="2000" dirty="0"/>
                  <a:t>,</a:t>
                </a:r>
                <a:r>
                  <a:rPr lang="zh-TW" altLang="en-US" sz="2000" dirty="0"/>
                  <a:t>服從參數為</a:t>
                </a:r>
                <a14:m>
                  <m:oMath xmlns:m="http://schemas.openxmlformats.org/officeDocument/2006/math">
                    <m:r>
                      <a:rPr lang="zh-TW" altLang="en-US" sz="2000" i="1" smtClean="0">
                        <a:latin typeface="Cambria Math" panose="02040503050406030204" pitchFamily="18" charset="0"/>
                      </a:rPr>
                      <m:t>𝜆</m:t>
                    </m:r>
                  </m:oMath>
                </a14:m>
                <a:r>
                  <a:rPr lang="zh-TW" altLang="en-US" sz="2000" dirty="0"/>
                  <a:t> 的</a:t>
                </a:r>
                <a:r>
                  <a:rPr lang="en-US" altLang="zh-TW" sz="2000" dirty="0"/>
                  <a:t>Poisson process</a:t>
                </a:r>
              </a:p>
              <a:p>
                <a:endParaRPr lang="en-US" altLang="zh-TW" sz="2000" dirty="0"/>
              </a:p>
              <a:p>
                <a:r>
                  <a:rPr lang="zh-TW" altLang="en-US" sz="2000" b="0" i="0" u="none" strike="noStrike" baseline="0" dirty="0">
                    <a:solidFill>
                      <a:srgbClr val="000000"/>
                    </a:solidFill>
                    <a:latin typeface="NotoSansCJKtc-Regular"/>
                  </a:rPr>
                  <a:t>這裡假設損失過程是</a:t>
                </a:r>
                <a:r>
                  <a:rPr lang="zh-TW" altLang="en-US" sz="2000" b="0" i="0" u="none" strike="noStrike" baseline="0" dirty="0">
                    <a:solidFill>
                      <a:srgbClr val="FF0000"/>
                    </a:solidFill>
                    <a:latin typeface="NotoSansCJKtc-Regular"/>
                  </a:rPr>
                  <a:t>由巨災建模者外部校準</a:t>
                </a:r>
                <a:r>
                  <a:rPr lang="en-US" altLang="zh-TW" sz="2000" b="0" i="0" u="none" strike="noStrike" baseline="0" dirty="0">
                    <a:solidFill>
                      <a:srgbClr val="000000"/>
                    </a:solidFill>
                    <a:latin typeface="NotoSansCJKtc-Regular"/>
                  </a:rPr>
                  <a:t>(exogenously calibrated)</a:t>
                </a:r>
                <a:r>
                  <a:rPr lang="zh-TW" altLang="en-US" sz="2000" b="0" i="0" u="none" strike="noStrike" baseline="0" dirty="0">
                    <a:solidFill>
                      <a:srgbClr val="000000"/>
                    </a:solidFill>
                    <a:latin typeface="NotoSansCJKtc-Regular"/>
                  </a:rPr>
                  <a:t>的；例如，</a:t>
                </a:r>
                <a:r>
                  <a:rPr lang="zh-TW" altLang="en-US" sz="2000" dirty="0">
                    <a:solidFill>
                      <a:srgbClr val="000000"/>
                    </a:solidFill>
                    <a:latin typeface="NotoSansCJKtc-Regular"/>
                  </a:rPr>
                  <a:t>建模颶風和風暴</a:t>
                </a:r>
                <a:r>
                  <a:rPr lang="en-US" altLang="zh-TW" sz="2000" dirty="0">
                    <a:solidFill>
                      <a:srgbClr val="000000"/>
                    </a:solidFill>
                    <a:latin typeface="NotoSansCJKtc-Regular"/>
                  </a:rPr>
                  <a:t>(windstorm)</a:t>
                </a:r>
                <a:r>
                  <a:rPr lang="zh-TW" altLang="en-US" sz="2000" b="0" i="0" u="none" strike="noStrike" baseline="0" dirty="0">
                    <a:solidFill>
                      <a:srgbClr val="000000"/>
                    </a:solidFill>
                    <a:latin typeface="NotoSansCJKtc-Regular"/>
                  </a:rPr>
                  <a:t>的 </a:t>
                </a:r>
                <a:r>
                  <a:rPr lang="en-US" altLang="zh-TW" sz="2000" b="0" i="0" u="none" strike="noStrike" baseline="0" dirty="0">
                    <a:solidFill>
                      <a:srgbClr val="FF0000"/>
                    </a:solidFill>
                    <a:latin typeface="NotoSansCJKtc-Regular"/>
                  </a:rPr>
                  <a:t>AIR-Worldwide</a:t>
                </a:r>
                <a:r>
                  <a:rPr lang="en-US" altLang="zh-TW" sz="2000" b="0" i="0" u="none" strike="noStrike" baseline="0" dirty="0">
                    <a:solidFill>
                      <a:srgbClr val="000000"/>
                    </a:solidFill>
                    <a:latin typeface="NotoSansCJKtc-Regular"/>
                  </a:rPr>
                  <a:t> </a:t>
                </a:r>
                <a:r>
                  <a:rPr lang="zh-TW" altLang="en-US" sz="2000" b="0" i="0" u="none" strike="noStrike" baseline="0" dirty="0">
                    <a:solidFill>
                      <a:srgbClr val="000000"/>
                    </a:solidFill>
                    <a:latin typeface="NotoSansCJKtc-Regular"/>
                  </a:rPr>
                  <a:t>和</a:t>
                </a:r>
                <a:r>
                  <a:rPr lang="zh-TW" altLang="en-US" sz="2000" dirty="0">
                    <a:solidFill>
                      <a:srgbClr val="000000"/>
                    </a:solidFill>
                    <a:latin typeface="NotoSansCJKtc-Regular"/>
                  </a:rPr>
                  <a:t>建模</a:t>
                </a:r>
                <a:r>
                  <a:rPr lang="zh-TW" altLang="en-US" sz="2000" b="0" i="0" u="none" strike="noStrike" baseline="0" dirty="0">
                    <a:solidFill>
                      <a:srgbClr val="000000"/>
                    </a:solidFill>
                    <a:latin typeface="NotoSansCJKtc-Regular"/>
                  </a:rPr>
                  <a:t>地震的 </a:t>
                </a:r>
                <a:r>
                  <a:rPr lang="en-US" altLang="zh-TW" sz="2000" b="0" i="0" u="none" strike="noStrike" baseline="0" dirty="0">
                    <a:solidFill>
                      <a:srgbClr val="FF0000"/>
                    </a:solidFill>
                    <a:latin typeface="NotoSansCJKtc-Regular"/>
                  </a:rPr>
                  <a:t>RMS</a:t>
                </a:r>
                <a:r>
                  <a:rPr lang="zh-TW" altLang="en-US" sz="2000" b="0" i="0" u="none" strike="noStrike" baseline="0" dirty="0">
                    <a:solidFill>
                      <a:srgbClr val="000000"/>
                    </a:solidFill>
                    <a:latin typeface="NotoSansCJKtc-Regular"/>
                  </a:rPr>
                  <a:t>。我們還假設巨災衍生品是</a:t>
                </a:r>
                <a:r>
                  <a:rPr lang="en-US" altLang="zh-TW" sz="2000" b="0" i="0" u="none" strike="noStrike" baseline="0" dirty="0">
                    <a:solidFill>
                      <a:srgbClr val="000000"/>
                    </a:solidFill>
                    <a:latin typeface="NotoSansCJKtc-Regular"/>
                  </a:rPr>
                  <a:t>zero-beta</a:t>
                </a:r>
                <a:r>
                  <a:rPr lang="zh-TW" altLang="en-US" sz="2000" b="0" i="0" u="none" strike="noStrike" baseline="0" dirty="0">
                    <a:solidFill>
                      <a:srgbClr val="000000"/>
                    </a:solidFill>
                    <a:latin typeface="NotoSansCJKtc-Regular"/>
                  </a:rPr>
                  <a:t>資產，因此損失數過程</a:t>
                </a:r>
                <a:r>
                  <a:rPr lang="en-US" altLang="zh-TW" sz="2000" b="0" i="0" u="none" strike="noStrike" baseline="0" dirty="0">
                    <a:solidFill>
                      <a:srgbClr val="000000"/>
                    </a:solidFill>
                    <a:latin typeface="NotoSansCJKtc-Regular"/>
                  </a:rPr>
                  <a:t>{N(t)}</a:t>
                </a:r>
                <a:r>
                  <a:rPr lang="zh-TW" altLang="en-US" sz="2000" b="0" i="0" u="none" strike="noStrike" baseline="0" dirty="0">
                    <a:solidFill>
                      <a:srgbClr val="000000"/>
                    </a:solidFill>
                    <a:latin typeface="NotoSansCJKtc-Regular"/>
                  </a:rPr>
                  <a:t>以及損失額</a:t>
                </a:r>
                <a:r>
                  <a:rPr lang="zh-TW" altLang="en-US" sz="2000" dirty="0">
                    <a:solidFill>
                      <a:srgbClr val="000000"/>
                    </a:solidFill>
                    <a:latin typeface="NotoSansCJKtc-Regular"/>
                  </a:rPr>
                  <a:t>度</a:t>
                </a:r>
                <a14:m>
                  <m:oMath xmlns:m="http://schemas.openxmlformats.org/officeDocument/2006/math">
                    <m:sSub>
                      <m:sSubPr>
                        <m:ctrlPr>
                          <a:rPr lang="zh-TW" altLang="en-US" sz="2000" i="1" smtClean="0">
                            <a:solidFill>
                              <a:srgbClr val="000000"/>
                            </a:solidFill>
                            <a:latin typeface="Cambria Math" panose="02040503050406030204" pitchFamily="18" charset="0"/>
                          </a:rPr>
                        </m:ctrlPr>
                      </m:sSubPr>
                      <m:e>
                        <m:r>
                          <a:rPr lang="zh-TW" altLang="en-US" sz="2000" i="1" smtClean="0">
                            <a:solidFill>
                              <a:srgbClr val="000000"/>
                            </a:solidFill>
                            <a:latin typeface="Cambria Math" panose="02040503050406030204" pitchFamily="18" charset="0"/>
                          </a:rPr>
                          <m:t>𝐶</m:t>
                        </m:r>
                      </m:e>
                      <m:sub>
                        <m:r>
                          <a:rPr lang="zh-TW" altLang="en-US" sz="2000" i="1" smtClean="0">
                            <a:solidFill>
                              <a:srgbClr val="000000"/>
                            </a:solidFill>
                            <a:latin typeface="Cambria Math" panose="02040503050406030204" pitchFamily="18" charset="0"/>
                          </a:rPr>
                          <m:t>𝑡</m:t>
                        </m:r>
                      </m:sub>
                    </m:sSub>
                    <m:r>
                      <a:rPr lang="zh-TW" altLang="en-US" sz="2000" i="1">
                        <a:solidFill>
                          <a:srgbClr val="000000"/>
                        </a:solidFill>
                        <a:latin typeface="Cambria Math" panose="02040503050406030204" pitchFamily="18" charset="0"/>
                      </a:rPr>
                      <m:t> </m:t>
                    </m:r>
                  </m:oMath>
                </a14:m>
                <a:r>
                  <a:rPr lang="zh-TW" altLang="en-US" sz="2000" b="0" i="0" u="none" strike="noStrike" baseline="0" dirty="0">
                    <a:solidFill>
                      <a:srgbClr val="000000"/>
                    </a:solidFill>
                    <a:latin typeface="NotoSansCJKtc-Regular"/>
                  </a:rPr>
                  <a:t>的風險溢酬為零。</a:t>
                </a:r>
                <a:endParaRPr lang="zh-TW" altLang="en-US" sz="2000" dirty="0"/>
              </a:p>
              <a:p>
                <a:endParaRPr lang="en-US" altLang="zh-TW" sz="2000" dirty="0"/>
              </a:p>
              <a:p>
                <a:pPr marL="0" indent="0">
                  <a:buNone/>
                </a:pPr>
                <a:endParaRPr lang="zh-TW" altLang="en-US" dirty="0"/>
              </a:p>
            </p:txBody>
          </p:sp>
        </mc:Choice>
        <mc:Fallback>
          <p:sp>
            <p:nvSpPr>
              <p:cNvPr id="3" name="內容版面配置區 2">
                <a:extLst>
                  <a:ext uri="{FF2B5EF4-FFF2-40B4-BE49-F238E27FC236}">
                    <a16:creationId xmlns:a16="http://schemas.microsoft.com/office/drawing/2014/main" id="{1F633092-873D-7313-35DC-05F7823F1FEC}"/>
                  </a:ext>
                </a:extLst>
              </p:cNvPr>
              <p:cNvSpPr>
                <a:spLocks noGrp="1" noRot="1" noChangeAspect="1" noMove="1" noResize="1" noEditPoints="1" noAdjustHandles="1" noChangeArrowheads="1" noChangeShapeType="1" noTextEdit="1"/>
              </p:cNvSpPr>
              <p:nvPr>
                <p:ph idx="1"/>
              </p:nvPr>
            </p:nvSpPr>
            <p:spPr>
              <a:xfrm>
                <a:off x="838200" y="421341"/>
                <a:ext cx="10515600" cy="5755622"/>
              </a:xfrm>
              <a:blipFill>
                <a:blip r:embed="rId2"/>
                <a:stretch>
                  <a:fillRect l="-522" t="-1165" r="-116"/>
                </a:stretch>
              </a:blipFill>
            </p:spPr>
            <p:txBody>
              <a:bodyPr/>
              <a:lstStyle/>
              <a:p>
                <a:r>
                  <a:rPr lang="zh-TW" altLang="en-US">
                    <a:noFill/>
                  </a:rPr>
                  <a:t> </a:t>
                </a:r>
              </a:p>
            </p:txBody>
          </p:sp>
        </mc:Fallback>
      </mc:AlternateContent>
      <p:pic>
        <p:nvPicPr>
          <p:cNvPr id="5" name="圖片 4">
            <a:extLst>
              <a:ext uri="{FF2B5EF4-FFF2-40B4-BE49-F238E27FC236}">
                <a16:creationId xmlns:a16="http://schemas.microsoft.com/office/drawing/2014/main" id="{5801C2DB-5AC2-A4EC-DD2E-8E0C0BFE27C3}"/>
              </a:ext>
            </a:extLst>
          </p:cNvPr>
          <p:cNvPicPr>
            <a:picLocks noChangeAspect="1"/>
          </p:cNvPicPr>
          <p:nvPr/>
        </p:nvPicPr>
        <p:blipFill>
          <a:blip r:embed="rId3"/>
          <a:stretch>
            <a:fillRect/>
          </a:stretch>
        </p:blipFill>
        <p:spPr>
          <a:xfrm>
            <a:off x="6373905" y="1116359"/>
            <a:ext cx="995083" cy="770198"/>
          </a:xfrm>
          <a:prstGeom prst="rect">
            <a:avLst/>
          </a:prstGeom>
        </p:spPr>
      </p:pic>
      <p:pic>
        <p:nvPicPr>
          <p:cNvPr id="7" name="圖片 6">
            <a:extLst>
              <a:ext uri="{FF2B5EF4-FFF2-40B4-BE49-F238E27FC236}">
                <a16:creationId xmlns:a16="http://schemas.microsoft.com/office/drawing/2014/main" id="{5E63814A-9487-0965-BC5B-05BA07C6BA48}"/>
              </a:ext>
            </a:extLst>
          </p:cNvPr>
          <p:cNvPicPr>
            <a:picLocks noChangeAspect="1"/>
          </p:cNvPicPr>
          <p:nvPr/>
        </p:nvPicPr>
        <p:blipFill>
          <a:blip r:embed="rId4"/>
          <a:stretch>
            <a:fillRect/>
          </a:stretch>
        </p:blipFill>
        <p:spPr>
          <a:xfrm>
            <a:off x="6457811" y="2056691"/>
            <a:ext cx="2234732" cy="1049767"/>
          </a:xfrm>
          <a:prstGeom prst="rect">
            <a:avLst/>
          </a:prstGeom>
        </p:spPr>
      </p:pic>
    </p:spTree>
    <p:extLst>
      <p:ext uri="{BB962C8B-B14F-4D97-AF65-F5344CB8AC3E}">
        <p14:creationId xmlns:p14="http://schemas.microsoft.com/office/powerpoint/2010/main" val="36870422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1EC34DC2-BE19-9473-10A2-2037ADE3B73E}"/>
                  </a:ext>
                </a:extLst>
              </p:cNvPr>
              <p:cNvSpPr>
                <a:spLocks noGrp="1"/>
              </p:cNvSpPr>
              <p:nvPr>
                <p:ph idx="1"/>
              </p:nvPr>
            </p:nvSpPr>
            <p:spPr>
              <a:xfrm>
                <a:off x="838200" y="591671"/>
                <a:ext cx="10515600" cy="5585291"/>
              </a:xfrm>
            </p:spPr>
            <p:txBody>
              <a:bodyPr/>
              <a:lstStyle/>
              <a:p>
                <a:pPr algn="l"/>
                <a:r>
                  <a:rPr lang="zh-TW" altLang="en-US" sz="1800" b="0" i="0" u="none" strike="noStrike" baseline="0" dirty="0">
                    <a:solidFill>
                      <a:srgbClr val="000000"/>
                    </a:solidFill>
                    <a:latin typeface="NotoSansCJKtc-Regular"/>
                  </a:rPr>
                  <a:t>這裡假設損失過程是由巨災建模者外部校準</a:t>
                </a:r>
                <a:r>
                  <a:rPr lang="en-US" altLang="zh-TW" sz="1800" b="0" i="0" u="none" strike="noStrike" baseline="0" dirty="0">
                    <a:solidFill>
                      <a:srgbClr val="000000"/>
                    </a:solidFill>
                    <a:latin typeface="NotoSansCJKtc-Regular"/>
                  </a:rPr>
                  <a:t>(exogenously calibrated)</a:t>
                </a:r>
                <a:r>
                  <a:rPr lang="zh-TW" altLang="en-US" sz="1800" b="0" i="0" u="none" strike="noStrike" baseline="0" dirty="0">
                    <a:solidFill>
                      <a:srgbClr val="000000"/>
                    </a:solidFill>
                    <a:latin typeface="NotoSansCJKtc-Regular"/>
                  </a:rPr>
                  <a:t>的；例如，</a:t>
                </a:r>
                <a:r>
                  <a:rPr lang="zh-TW" altLang="en-US" sz="1800" dirty="0">
                    <a:solidFill>
                      <a:srgbClr val="000000"/>
                    </a:solidFill>
                    <a:latin typeface="NotoSansCJKtc-Regular"/>
                  </a:rPr>
                  <a:t>建模颶風和風暴</a:t>
                </a:r>
                <a:r>
                  <a:rPr lang="en-US" altLang="zh-TW" sz="1800" dirty="0">
                    <a:solidFill>
                      <a:srgbClr val="000000"/>
                    </a:solidFill>
                    <a:latin typeface="NotoSansCJKtc-Regular"/>
                  </a:rPr>
                  <a:t>(windstorm)</a:t>
                </a:r>
                <a:r>
                  <a:rPr lang="zh-TW" altLang="en-US" sz="1800" b="0" i="0" u="none" strike="noStrike" baseline="0" dirty="0">
                    <a:solidFill>
                      <a:srgbClr val="FF0000"/>
                    </a:solidFill>
                    <a:latin typeface="NotoSansCJKtc-Regular"/>
                  </a:rPr>
                  <a:t>的 </a:t>
                </a:r>
                <a:r>
                  <a:rPr lang="en-US" altLang="zh-TW" sz="1800" b="0" i="0" u="none" strike="noStrike" baseline="0" dirty="0">
                    <a:solidFill>
                      <a:srgbClr val="FF0000"/>
                    </a:solidFill>
                    <a:latin typeface="NotoSansCJKtc-Regular"/>
                  </a:rPr>
                  <a:t>AIR-Worldwide </a:t>
                </a:r>
                <a:r>
                  <a:rPr lang="zh-TW" altLang="en-US" sz="1800" b="0" i="0" u="none" strike="noStrike" baseline="0" dirty="0">
                    <a:solidFill>
                      <a:srgbClr val="000000"/>
                    </a:solidFill>
                    <a:latin typeface="NotoSansCJKtc-Regular"/>
                  </a:rPr>
                  <a:t>和</a:t>
                </a:r>
                <a:r>
                  <a:rPr lang="zh-TW" altLang="en-US" sz="1800" dirty="0">
                    <a:solidFill>
                      <a:srgbClr val="000000"/>
                    </a:solidFill>
                    <a:latin typeface="NotoSansCJKtc-Regular"/>
                  </a:rPr>
                  <a:t>建模</a:t>
                </a:r>
                <a:r>
                  <a:rPr lang="zh-TW" altLang="en-US" sz="1800" b="0" i="0" u="none" strike="noStrike" baseline="0" dirty="0">
                    <a:solidFill>
                      <a:srgbClr val="000000"/>
                    </a:solidFill>
                    <a:latin typeface="NotoSansCJKtc-Regular"/>
                  </a:rPr>
                  <a:t>地震的 </a:t>
                </a:r>
                <a:r>
                  <a:rPr lang="en-US" altLang="zh-TW" sz="1800" b="0" i="0" u="none" strike="noStrike" baseline="0" dirty="0">
                    <a:solidFill>
                      <a:srgbClr val="FF0000"/>
                    </a:solidFill>
                    <a:latin typeface="NotoSansCJKtc-Regular"/>
                  </a:rPr>
                  <a:t>RMS</a:t>
                </a:r>
                <a:r>
                  <a:rPr lang="zh-TW" altLang="en-US" sz="1800" b="0" i="0" u="none" strike="noStrike" baseline="0" dirty="0">
                    <a:solidFill>
                      <a:srgbClr val="000000"/>
                    </a:solidFill>
                    <a:latin typeface="NotoSansCJKtc-Regular"/>
                  </a:rPr>
                  <a:t>。本文還假設巨災衍生品是</a:t>
                </a:r>
                <a:r>
                  <a:rPr lang="en-US" altLang="zh-TW" sz="1800" b="0" i="0" u="none" strike="noStrike" baseline="0" dirty="0">
                    <a:solidFill>
                      <a:srgbClr val="FF0000"/>
                    </a:solidFill>
                    <a:latin typeface="NotoSansCJKtc-Regular"/>
                  </a:rPr>
                  <a:t>zero-beta</a:t>
                </a:r>
                <a:r>
                  <a:rPr lang="zh-TW" altLang="en-US" sz="1800" b="0" i="0" u="none" strike="noStrike" baseline="0" dirty="0">
                    <a:solidFill>
                      <a:srgbClr val="000000"/>
                    </a:solidFill>
                    <a:latin typeface="NotoSansCJKtc-Regular"/>
                  </a:rPr>
                  <a:t>資產，因此損失數過程</a:t>
                </a:r>
                <a:r>
                  <a:rPr lang="en-US" altLang="zh-TW" sz="1800" b="0" i="0" u="none" strike="noStrike" baseline="0" dirty="0">
                    <a:solidFill>
                      <a:srgbClr val="000000"/>
                    </a:solidFill>
                    <a:latin typeface="NotoSansCJKtc-Regular"/>
                  </a:rPr>
                  <a:t>{N(t)}</a:t>
                </a:r>
                <a:r>
                  <a:rPr lang="zh-TW" altLang="en-US" sz="1800" b="0" i="0" u="none" strike="noStrike" baseline="0" dirty="0">
                    <a:solidFill>
                      <a:srgbClr val="000000"/>
                    </a:solidFill>
                    <a:latin typeface="NotoSansCJKtc-Regular"/>
                  </a:rPr>
                  <a:t>以及損失額</a:t>
                </a:r>
                <a:r>
                  <a:rPr lang="zh-TW" altLang="en-US" sz="1800" dirty="0">
                    <a:solidFill>
                      <a:srgbClr val="000000"/>
                    </a:solidFill>
                    <a:latin typeface="NotoSansCJKtc-Regular"/>
                  </a:rPr>
                  <a:t>度</a:t>
                </a:r>
                <a14:m>
                  <m:oMath xmlns:m="http://schemas.openxmlformats.org/officeDocument/2006/math">
                    <m:sSub>
                      <m:sSubPr>
                        <m:ctrlPr>
                          <a:rPr lang="zh-TW" altLang="en-US" sz="1800" i="1" smtClean="0">
                            <a:solidFill>
                              <a:srgbClr val="000000"/>
                            </a:solidFill>
                            <a:latin typeface="Cambria Math" panose="02040503050406030204" pitchFamily="18" charset="0"/>
                          </a:rPr>
                        </m:ctrlPr>
                      </m:sSubPr>
                      <m:e>
                        <m:r>
                          <a:rPr lang="zh-TW" altLang="en-US" sz="1800" i="1" smtClean="0">
                            <a:solidFill>
                              <a:srgbClr val="000000"/>
                            </a:solidFill>
                            <a:latin typeface="Cambria Math" panose="02040503050406030204" pitchFamily="18" charset="0"/>
                          </a:rPr>
                          <m:t>𝐶</m:t>
                        </m:r>
                      </m:e>
                      <m:sub>
                        <m:r>
                          <a:rPr lang="zh-TW" altLang="en-US" sz="1800" i="1" smtClean="0">
                            <a:solidFill>
                              <a:srgbClr val="000000"/>
                            </a:solidFill>
                            <a:latin typeface="Cambria Math" panose="02040503050406030204" pitchFamily="18" charset="0"/>
                          </a:rPr>
                          <m:t>𝑡</m:t>
                        </m:r>
                      </m:sub>
                    </m:sSub>
                    <m:r>
                      <a:rPr lang="zh-TW" altLang="en-US" sz="1800" i="1">
                        <a:solidFill>
                          <a:srgbClr val="000000"/>
                        </a:solidFill>
                        <a:latin typeface="Cambria Math" panose="02040503050406030204" pitchFamily="18" charset="0"/>
                      </a:rPr>
                      <m:t> </m:t>
                    </m:r>
                  </m:oMath>
                </a14:m>
                <a:r>
                  <a:rPr lang="zh-TW" altLang="en-US" sz="1800" b="0" i="0" u="none" strike="noStrike" baseline="0" dirty="0">
                    <a:solidFill>
                      <a:srgbClr val="000000"/>
                    </a:solidFill>
                    <a:latin typeface="NotoSansCJKtc-Regular"/>
                  </a:rPr>
                  <a:t>的風險溢酬</a:t>
                </a:r>
                <a:r>
                  <a:rPr lang="en-US" altLang="zh-TW" sz="1800" b="0" i="0" u="none" strike="noStrike" baseline="0" dirty="0">
                    <a:solidFill>
                      <a:srgbClr val="000000"/>
                    </a:solidFill>
                    <a:latin typeface="NotoSansCJKtc-Regular"/>
                  </a:rPr>
                  <a:t>(</a:t>
                </a:r>
                <a:r>
                  <a:rPr lang="en-US" altLang="zh-TW" sz="1800" b="0" i="0" u="none" strike="noStrike" baseline="0" dirty="0" err="1">
                    <a:solidFill>
                      <a:srgbClr val="000000"/>
                    </a:solidFill>
                    <a:latin typeface="NotoSansCJKtc-Regular"/>
                  </a:rPr>
                  <a:t>rish</a:t>
                </a:r>
                <a:r>
                  <a:rPr lang="en-US" altLang="zh-TW" sz="1800" dirty="0">
                    <a:solidFill>
                      <a:srgbClr val="000000"/>
                    </a:solidFill>
                    <a:latin typeface="NotoSansCJKtc-Regular"/>
                  </a:rPr>
                  <a:t>-premium)</a:t>
                </a:r>
                <a:r>
                  <a:rPr lang="zh-TW" altLang="en-US" sz="1800" b="0" i="0" u="none" strike="noStrike" baseline="0" dirty="0">
                    <a:solidFill>
                      <a:srgbClr val="000000"/>
                    </a:solidFill>
                    <a:latin typeface="NotoSansCJKtc-Regular"/>
                  </a:rPr>
                  <a:t>為零。</a:t>
                </a:r>
                <a:endParaRPr lang="zh-TW" altLang="en-US" dirty="0"/>
              </a:p>
            </p:txBody>
          </p:sp>
        </mc:Choice>
        <mc:Fallback>
          <p:sp>
            <p:nvSpPr>
              <p:cNvPr id="3" name="內容版面配置區 2">
                <a:extLst>
                  <a:ext uri="{FF2B5EF4-FFF2-40B4-BE49-F238E27FC236}">
                    <a16:creationId xmlns:a16="http://schemas.microsoft.com/office/drawing/2014/main" id="{1EC34DC2-BE19-9473-10A2-2037ADE3B73E}"/>
                  </a:ext>
                </a:extLst>
              </p:cNvPr>
              <p:cNvSpPr>
                <a:spLocks noGrp="1" noRot="1" noChangeAspect="1" noMove="1" noResize="1" noEditPoints="1" noAdjustHandles="1" noChangeArrowheads="1" noChangeShapeType="1" noTextEdit="1"/>
              </p:cNvSpPr>
              <p:nvPr>
                <p:ph idx="1"/>
              </p:nvPr>
            </p:nvSpPr>
            <p:spPr>
              <a:xfrm>
                <a:off x="838200" y="591671"/>
                <a:ext cx="10515600" cy="5585291"/>
              </a:xfrm>
              <a:blipFill>
                <a:blip r:embed="rId2"/>
                <a:stretch>
                  <a:fillRect l="-406" t="-98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4324598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9F768BB-F50C-A7F3-EEB4-C5616785057F}"/>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64D1DB59-CB30-DAE8-B810-101AC10626A4}"/>
              </a:ext>
            </a:extLst>
          </p:cNvPr>
          <p:cNvSpPr>
            <a:spLocks noGrp="1"/>
          </p:cNvSpPr>
          <p:nvPr>
            <p:ph idx="1"/>
          </p:nvPr>
        </p:nvSpPr>
        <p:spPr/>
        <p:txBody>
          <a:bodyPr/>
          <a:lstStyle/>
          <a:p>
            <a:endParaRPr lang="zh-TW" altLang="en-US"/>
          </a:p>
        </p:txBody>
      </p:sp>
    </p:spTree>
    <p:extLst>
      <p:ext uri="{BB962C8B-B14F-4D97-AF65-F5344CB8AC3E}">
        <p14:creationId xmlns:p14="http://schemas.microsoft.com/office/powerpoint/2010/main" val="3939353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50DE36-2626-386C-D17C-79EA1D6D1B30}"/>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04E94BF2-1CCB-53EA-3534-7972B0C33143}"/>
              </a:ext>
            </a:extLst>
          </p:cNvPr>
          <p:cNvSpPr>
            <a:spLocks noGrp="1"/>
          </p:cNvSpPr>
          <p:nvPr>
            <p:ph idx="1"/>
          </p:nvPr>
        </p:nvSpPr>
        <p:spPr/>
        <p:txBody>
          <a:bodyPr/>
          <a:lstStyle/>
          <a:p>
            <a:endParaRPr lang="zh-TW" altLang="en-US"/>
          </a:p>
        </p:txBody>
      </p:sp>
    </p:spTree>
    <p:extLst>
      <p:ext uri="{BB962C8B-B14F-4D97-AF65-F5344CB8AC3E}">
        <p14:creationId xmlns:p14="http://schemas.microsoft.com/office/powerpoint/2010/main" val="3725244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F7521726-D5BF-E5D4-3748-7418B752C970}"/>
              </a:ext>
            </a:extLst>
          </p:cNvPr>
          <p:cNvSpPr>
            <a:spLocks noGrp="1"/>
          </p:cNvSpPr>
          <p:nvPr>
            <p:ph idx="1"/>
          </p:nvPr>
        </p:nvSpPr>
        <p:spPr>
          <a:xfrm>
            <a:off x="838200" y="421341"/>
            <a:ext cx="10515600" cy="5755622"/>
          </a:xfrm>
        </p:spPr>
        <p:txBody>
          <a:bodyPr>
            <a:normAutofit/>
          </a:bodyPr>
          <a:lstStyle/>
          <a:p>
            <a:pPr algn="l"/>
            <a:r>
              <a:rPr lang="zh-TW" altLang="en-US" sz="2000" b="0" i="0" u="none" strike="noStrike" baseline="0" dirty="0">
                <a:latin typeface="NotoSansCJKtc-Regular"/>
              </a:rPr>
              <a:t>本研究的目的是為保險公司和再保險公司在</a:t>
            </a:r>
            <a:r>
              <a:rPr lang="zh-TW" altLang="en-US" sz="2000" b="0" i="0" u="none" strike="noStrike" baseline="0" dirty="0">
                <a:solidFill>
                  <a:srgbClr val="FF0000"/>
                </a:solidFill>
                <a:latin typeface="NotoSansCJKtc-Regular"/>
              </a:rPr>
              <a:t>傳統再保險和 </a:t>
            </a:r>
            <a:r>
              <a:rPr lang="en-US" altLang="zh-TW" sz="2000" b="0" i="0" u="none" strike="noStrike" baseline="0" dirty="0">
                <a:solidFill>
                  <a:srgbClr val="FF0000"/>
                </a:solidFill>
                <a:latin typeface="NotoSansCJKtc-Regular"/>
              </a:rPr>
              <a:t>CAT </a:t>
            </a:r>
            <a:r>
              <a:rPr lang="zh-TW" altLang="en-US" sz="2000" b="0" i="0" u="none" strike="noStrike" baseline="0" dirty="0">
                <a:solidFill>
                  <a:srgbClr val="FF0000"/>
                </a:solidFill>
                <a:latin typeface="NotoSansCJKtc-Regular"/>
              </a:rPr>
              <a:t>債券之間的巨災空間</a:t>
            </a:r>
            <a:r>
              <a:rPr lang="zh-TW" altLang="en-US" sz="2000" b="0" i="0" u="none" strike="noStrike" baseline="0" dirty="0">
                <a:latin typeface="NotoSansCJKtc-Regular"/>
              </a:rPr>
              <a:t>中開發</a:t>
            </a:r>
            <a:r>
              <a:rPr lang="zh-TW" altLang="en-US" sz="2000" b="0" i="0" u="none" strike="noStrike" baseline="0" dirty="0">
                <a:solidFill>
                  <a:srgbClr val="FF0000"/>
                </a:solidFill>
                <a:latin typeface="NotoSansCJKtc-Regular"/>
              </a:rPr>
              <a:t>一種新的投資組合優化理論模型</a:t>
            </a:r>
            <a:r>
              <a:rPr lang="zh-TW" altLang="en-US" sz="2000" b="0" i="0" u="none" strike="noStrike" baseline="0" dirty="0">
                <a:latin typeface="NotoSansCJKtc-Regular"/>
              </a:rPr>
              <a:t>。這種最優配置決策雖然不像傳統投資組合分析中的實際資產配置那麼簡單，原因有二。</a:t>
            </a:r>
            <a:endParaRPr lang="en-US" altLang="zh-TW" sz="2000" b="0" i="0" u="none" strike="noStrike" baseline="0" dirty="0">
              <a:latin typeface="NotoSansCJKtc-Regular"/>
            </a:endParaRPr>
          </a:p>
          <a:p>
            <a:pPr algn="l"/>
            <a:endParaRPr lang="en-US" altLang="zh-TW" sz="2000" dirty="0">
              <a:latin typeface="NotoSansCJKtc-Regular"/>
            </a:endParaRPr>
          </a:p>
          <a:p>
            <a:pPr algn="l"/>
            <a:r>
              <a:rPr lang="en-US" altLang="zh-TW" sz="2000" dirty="0">
                <a:solidFill>
                  <a:srgbClr val="000000"/>
                </a:solidFill>
                <a:latin typeface="NotoSansCJKtc-Regular"/>
              </a:rPr>
              <a:t>Cummins</a:t>
            </a:r>
            <a:r>
              <a:rPr lang="zh-TW" altLang="en-US" sz="2000" b="0" i="0" u="none" strike="noStrike" baseline="0" dirty="0">
                <a:solidFill>
                  <a:srgbClr val="000000"/>
                </a:solidFill>
                <a:latin typeface="NotoSansCJKtc-Regular"/>
              </a:rPr>
              <a:t>和 </a:t>
            </a:r>
            <a:r>
              <a:rPr lang="en-US" altLang="zh-TW" sz="2000" b="0" i="0" u="none" strike="noStrike" baseline="0" dirty="0" err="1">
                <a:solidFill>
                  <a:srgbClr val="000000"/>
                </a:solidFill>
                <a:latin typeface="NotoSansCJKtc-Regular"/>
              </a:rPr>
              <a:t>Trainar</a:t>
            </a:r>
            <a:r>
              <a:rPr lang="en-US" altLang="zh-TW" sz="2000" b="0" i="0" u="none" strike="noStrike" baseline="0" dirty="0">
                <a:solidFill>
                  <a:srgbClr val="000000"/>
                </a:solidFill>
                <a:latin typeface="NotoSansCJKtc-Regular"/>
              </a:rPr>
              <a:t> (</a:t>
            </a:r>
            <a:r>
              <a:rPr lang="en-US" altLang="zh-TW" sz="2000" b="0" i="0" u="none" strike="noStrike" baseline="0" dirty="0">
                <a:solidFill>
                  <a:srgbClr val="6381A7"/>
                </a:solidFill>
                <a:latin typeface="NotoSansCJKtc-Regular"/>
              </a:rPr>
              <a:t>2009</a:t>
            </a:r>
            <a:r>
              <a:rPr lang="en-US" altLang="zh-TW" sz="2000" b="0" i="0" u="none" strike="noStrike" baseline="0" dirty="0">
                <a:solidFill>
                  <a:srgbClr val="000000"/>
                </a:solidFill>
                <a:latin typeface="NotoSansCJKtc-Regular"/>
              </a:rPr>
              <a:t>) </a:t>
            </a:r>
            <a:r>
              <a:rPr lang="zh-TW" altLang="en-US" sz="2000" b="0" i="0" u="none" strike="noStrike" baseline="0" dirty="0">
                <a:solidFill>
                  <a:srgbClr val="000000"/>
                </a:solidFill>
                <a:latin typeface="NotoSansCJKtc-Regular"/>
              </a:rPr>
              <a:t>表明，保險和</a:t>
            </a:r>
            <a:r>
              <a:rPr lang="zh-TW" altLang="en-US" sz="2000" dirty="0">
                <a:solidFill>
                  <a:srgbClr val="000000"/>
                </a:solidFill>
                <a:latin typeface="NotoSansCJKtc-Regular"/>
              </a:rPr>
              <a:t>風</a:t>
            </a:r>
            <a:r>
              <a:rPr lang="zh-TW" altLang="en-US" sz="2000" b="0" i="0" u="none" strike="noStrike" baseline="0" dirty="0">
                <a:solidFill>
                  <a:srgbClr val="000000"/>
                </a:solidFill>
                <a:latin typeface="NotoSansCJKtc-Regular"/>
              </a:rPr>
              <a:t>險管理文獻中一直缺乏最優分配模型，因為這兩種產品在</a:t>
            </a:r>
            <a:r>
              <a:rPr lang="zh-TW" altLang="en-US" sz="2000" b="0" i="0" u="none" strike="noStrike" baseline="0" dirty="0">
                <a:solidFill>
                  <a:srgbClr val="FF0000"/>
                </a:solidFill>
                <a:latin typeface="NotoSansCJKtc-Regular"/>
              </a:rPr>
              <a:t>交易機制、風險結構和合同設計方面存在固有差異</a:t>
            </a:r>
            <a:r>
              <a:rPr lang="zh-TW" altLang="en-US" sz="2000" b="0" i="0" u="none" strike="noStrike" baseline="0" dirty="0">
                <a:solidFill>
                  <a:srgbClr val="000000"/>
                </a:solidFill>
                <a:latin typeface="NotoSansCJKtc-Regular"/>
              </a:rPr>
              <a:t>。</a:t>
            </a:r>
            <a:endParaRPr lang="en-US" altLang="zh-TW" sz="2000" b="0" i="0" u="none" strike="noStrike" baseline="0" dirty="0">
              <a:solidFill>
                <a:srgbClr val="000000"/>
              </a:solidFill>
              <a:latin typeface="NotoSansCJKtc-Regular"/>
            </a:endParaRPr>
          </a:p>
          <a:p>
            <a:pPr algn="l"/>
            <a:endParaRPr lang="en-US" altLang="zh-TW" sz="2000" dirty="0">
              <a:solidFill>
                <a:srgbClr val="000000"/>
              </a:solidFill>
              <a:latin typeface="NotoSansCJKtc-Regular"/>
            </a:endParaRPr>
          </a:p>
          <a:p>
            <a:pPr algn="l"/>
            <a:r>
              <a:rPr lang="zh-TW" altLang="en-US" sz="2000" b="0" i="0" u="none" strike="noStrike" baseline="0" dirty="0">
                <a:latin typeface="NotoSansCJKtc-Regular"/>
              </a:rPr>
              <a:t>首先，標準化的 </a:t>
            </a:r>
            <a:r>
              <a:rPr lang="en-US" altLang="zh-TW" sz="2000" b="0" i="0" u="none" strike="noStrike" baseline="0" dirty="0">
                <a:latin typeface="NotoSansCJKtc-Regular"/>
              </a:rPr>
              <a:t>CAT </a:t>
            </a:r>
            <a:r>
              <a:rPr lang="zh-TW" altLang="en-US" sz="2000" b="0" i="0" u="none" strike="noStrike" baseline="0" dirty="0">
                <a:latin typeface="NotoSansCJKtc-Regular"/>
              </a:rPr>
              <a:t>債券正在</a:t>
            </a:r>
            <a:r>
              <a:rPr lang="zh-TW" altLang="en-US" sz="2000" b="0" i="0" u="none" strike="noStrike" baseline="0" dirty="0">
                <a:solidFill>
                  <a:srgbClr val="FF0000"/>
                </a:solidFill>
                <a:latin typeface="NotoSansCJKtc-Regular"/>
              </a:rPr>
              <a:t>完全抵押、無違約</a:t>
            </a:r>
            <a:r>
              <a:rPr lang="zh-TW" altLang="en-US" sz="2000" b="0" i="0" u="none" strike="noStrike" baseline="0" dirty="0">
                <a:latin typeface="NotoSansCJKtc-Regular"/>
              </a:rPr>
              <a:t>並在資本市場上交易，而定制的傳統債券再保險只是</a:t>
            </a:r>
            <a:r>
              <a:rPr lang="zh-TW" altLang="en-US" sz="2000" b="0" i="0" u="none" strike="noStrike" baseline="0" dirty="0">
                <a:solidFill>
                  <a:srgbClr val="FF0000"/>
                </a:solidFill>
                <a:latin typeface="NotoSansCJKtc-Regular"/>
              </a:rPr>
              <a:t>部分抵押</a:t>
            </a:r>
            <a:r>
              <a:rPr lang="zh-TW" altLang="en-US" sz="2000" b="0" i="0" u="none" strike="noStrike" baseline="0" dirty="0">
                <a:latin typeface="NotoSansCJKtc-Regular"/>
              </a:rPr>
              <a:t>，因此</a:t>
            </a:r>
            <a:r>
              <a:rPr lang="zh-TW" altLang="en-US" sz="2000" b="0" i="0" u="none" strike="noStrike" baseline="0" dirty="0">
                <a:solidFill>
                  <a:srgbClr val="FF0000"/>
                </a:solidFill>
                <a:latin typeface="NotoSansCJKtc-Regular"/>
              </a:rPr>
              <a:t>存在違約風險</a:t>
            </a:r>
            <a:r>
              <a:rPr lang="zh-TW" altLang="en-US" sz="2000" b="0" i="0" u="none" strike="noStrike" baseline="0" dirty="0">
                <a:latin typeface="NotoSansCJKtc-Regular"/>
              </a:rPr>
              <a:t>。其次，必須</a:t>
            </a:r>
            <a:r>
              <a:rPr lang="zh-TW" altLang="en-US" sz="2000" b="0" i="0" u="none" strike="noStrike" baseline="0" dirty="0">
                <a:solidFill>
                  <a:srgbClr val="FF0000"/>
                </a:solidFill>
                <a:latin typeface="NotoSansCJKtc-Regular"/>
              </a:rPr>
              <a:t>考慮大量屬性</a:t>
            </a:r>
            <a:r>
              <a:rPr lang="zh-TW" altLang="en-US" sz="2000" b="0" i="0" u="none" strike="noStrike" baseline="0" dirty="0">
                <a:latin typeface="NotoSansCJKtc-Regular"/>
              </a:rPr>
              <a:t>，例如再保險公司的加價、分層、資本</a:t>
            </a:r>
            <a:r>
              <a:rPr lang="en-US" altLang="zh-TW" sz="2000" b="0" i="0" u="none" strike="noStrike" baseline="0" dirty="0">
                <a:latin typeface="NotoSansCJKtc-Regular"/>
              </a:rPr>
              <a:t>/</a:t>
            </a:r>
            <a:r>
              <a:rPr lang="zh-TW" altLang="en-US" sz="2000" b="0" i="0" u="none" strike="noStrike" baseline="0" dirty="0">
                <a:latin typeface="NotoSansCJKtc-Regular"/>
              </a:rPr>
              <a:t>債務部位和利率</a:t>
            </a:r>
            <a:r>
              <a:rPr lang="en-US" altLang="zh-TW" sz="2000" b="0" i="0" u="none" strike="noStrike" baseline="0" dirty="0">
                <a:latin typeface="NotoSansCJKtc-Regular"/>
              </a:rPr>
              <a:t>/</a:t>
            </a:r>
            <a:r>
              <a:rPr lang="zh-TW" altLang="en-US" sz="2000" b="0" i="0" u="none" strike="noStrike" baseline="0" dirty="0">
                <a:latin typeface="NotoSansCJKtc-Regular"/>
              </a:rPr>
              <a:t>信用風險曝險；</a:t>
            </a:r>
            <a:r>
              <a:rPr lang="en-US" altLang="zh-TW" sz="2000" b="0" i="0" u="none" strike="noStrike" baseline="0" dirty="0">
                <a:latin typeface="NotoSansCJKtc-Regular"/>
              </a:rPr>
              <a:t>CAT </a:t>
            </a:r>
            <a:r>
              <a:rPr lang="zh-TW" altLang="en-US" sz="2000" b="0" i="0" u="none" strike="noStrike" baseline="0" dirty="0">
                <a:latin typeface="NotoSansCJKtc-Regular"/>
              </a:rPr>
              <a:t>債券的加價、觸發點和規模以及基差風險；以及災難的到來頻率和損失波動率。</a:t>
            </a:r>
            <a:endParaRPr lang="zh-TW" altLang="en-US" sz="2000" dirty="0"/>
          </a:p>
        </p:txBody>
      </p:sp>
    </p:spTree>
    <p:extLst>
      <p:ext uri="{BB962C8B-B14F-4D97-AF65-F5344CB8AC3E}">
        <p14:creationId xmlns:p14="http://schemas.microsoft.com/office/powerpoint/2010/main" val="25251810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D9035E8-29E6-1C90-EC76-55B6E9C7F4F1}"/>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A75B3D43-7FCA-68D3-958F-711079E532EB}"/>
              </a:ext>
            </a:extLst>
          </p:cNvPr>
          <p:cNvSpPr>
            <a:spLocks noGrp="1"/>
          </p:cNvSpPr>
          <p:nvPr>
            <p:ph idx="1"/>
          </p:nvPr>
        </p:nvSpPr>
        <p:spPr/>
        <p:txBody>
          <a:bodyPr/>
          <a:lstStyle/>
          <a:p>
            <a:endParaRPr lang="zh-TW" altLang="en-US"/>
          </a:p>
        </p:txBody>
      </p:sp>
    </p:spTree>
    <p:extLst>
      <p:ext uri="{BB962C8B-B14F-4D97-AF65-F5344CB8AC3E}">
        <p14:creationId xmlns:p14="http://schemas.microsoft.com/office/powerpoint/2010/main" val="1497557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E7FA6BF2-DABC-9B73-B722-565C47E46A46}"/>
              </a:ext>
            </a:extLst>
          </p:cNvPr>
          <p:cNvSpPr>
            <a:spLocks noGrp="1"/>
          </p:cNvSpPr>
          <p:nvPr>
            <p:ph idx="1"/>
          </p:nvPr>
        </p:nvSpPr>
        <p:spPr>
          <a:xfrm>
            <a:off x="838200" y="277906"/>
            <a:ext cx="10515600" cy="5899057"/>
          </a:xfrm>
        </p:spPr>
        <p:txBody>
          <a:bodyPr>
            <a:normAutofit/>
          </a:bodyPr>
          <a:lstStyle/>
          <a:p>
            <a:pPr algn="l"/>
            <a:r>
              <a:rPr lang="zh-TW" altLang="en-US" sz="2000" dirty="0">
                <a:latin typeface="NotoSansCJKtc-Regular"/>
              </a:rPr>
              <a:t>作者</a:t>
            </a:r>
            <a:r>
              <a:rPr lang="zh-TW" altLang="en-US" sz="2000" b="0" i="0" u="none" strike="noStrike" baseline="0" dirty="0">
                <a:latin typeface="NotoSansCJKtc-Regular"/>
              </a:rPr>
              <a:t>通過以</a:t>
            </a:r>
            <a:r>
              <a:rPr lang="zh-TW" altLang="en-US" sz="2000" b="0" i="0" u="none" strike="noStrike" baseline="0" dirty="0">
                <a:solidFill>
                  <a:srgbClr val="FF0000"/>
                </a:solidFill>
                <a:latin typeface="NotoSansCJKtc-Regular"/>
              </a:rPr>
              <a:t>三重方式</a:t>
            </a:r>
            <a:r>
              <a:rPr lang="zh-TW" altLang="en-US" sz="2000" b="0" i="0" u="none" strike="noStrike" baseline="0" dirty="0">
                <a:latin typeface="NotoSansCJKtc-Regular"/>
              </a:rPr>
              <a:t>為巨災空間中的投資組合優化提供優化和計算方法</a:t>
            </a:r>
            <a:r>
              <a:rPr lang="zh-TW" altLang="en-US" sz="2000" b="0" i="0" u="none" strike="noStrike" baseline="0" dirty="0">
                <a:latin typeface="PMingLiU" panose="02020500000000000000" pitchFamily="18" charset="-120"/>
                <a:ea typeface="PMingLiU" panose="02020500000000000000" pitchFamily="18" charset="-120"/>
              </a:rPr>
              <a:t>。</a:t>
            </a:r>
            <a:r>
              <a:rPr lang="zh-TW" altLang="en-US" sz="2000" dirty="0">
                <a:solidFill>
                  <a:srgbClr val="000000"/>
                </a:solidFill>
                <a:latin typeface="NotoSansCJKtc-Regular"/>
              </a:rPr>
              <a:t>首</a:t>
            </a:r>
            <a:r>
              <a:rPr lang="zh-TW" altLang="en-US" sz="2000" b="0" i="0" u="none" strike="noStrike" baseline="0" dirty="0">
                <a:solidFill>
                  <a:srgbClr val="000000"/>
                </a:solidFill>
                <a:latin typeface="NotoSansCJKtc-Regular"/>
              </a:rPr>
              <a:t>先，通過跨越精算科學和數學金融</a:t>
            </a:r>
            <a:r>
              <a:rPr lang="zh-TW" altLang="en-US" sz="2000" dirty="0">
                <a:solidFill>
                  <a:srgbClr val="000000"/>
                </a:solidFill>
                <a:latin typeface="NotoSansCJKtc-Regular"/>
              </a:rPr>
              <a:t>方</a:t>
            </a:r>
            <a:r>
              <a:rPr lang="zh-TW" altLang="en-US" sz="2000" b="0" i="0" u="none" strike="noStrike" baseline="0" dirty="0">
                <a:solidFill>
                  <a:srgbClr val="000000"/>
                </a:solidFill>
                <a:latin typeface="NotoSansCJKtc-Regular"/>
              </a:rPr>
              <a:t>法，提出了</a:t>
            </a:r>
            <a:r>
              <a:rPr lang="zh-TW" altLang="en-US" sz="2000" b="0" i="0" u="none" strike="noStrike" baseline="0" dirty="0">
                <a:solidFill>
                  <a:srgbClr val="FF0000"/>
                </a:solidFill>
                <a:latin typeface="NotoSansCJKtc-Regular"/>
              </a:rPr>
              <a:t>一種新的兩步的再保險和 </a:t>
            </a:r>
            <a:r>
              <a:rPr lang="en-US" altLang="zh-TW" sz="2000" b="0" i="0" u="none" strike="noStrike" baseline="0" dirty="0">
                <a:solidFill>
                  <a:srgbClr val="FF0000"/>
                </a:solidFill>
                <a:latin typeface="NotoSansCJKtc-Regular"/>
              </a:rPr>
              <a:t>CAT </a:t>
            </a:r>
            <a:r>
              <a:rPr lang="zh-TW" altLang="en-US" sz="2000" b="0" i="0" u="none" strike="noStrike" baseline="0" dirty="0">
                <a:solidFill>
                  <a:srgbClr val="FF0000"/>
                </a:solidFill>
                <a:latin typeface="NotoSansCJKtc-Regular"/>
              </a:rPr>
              <a:t>債券定價方法</a:t>
            </a:r>
            <a:r>
              <a:rPr lang="zh-TW" altLang="en-US" sz="2000" b="0" i="0" u="none" strike="noStrike" baseline="0" dirty="0">
                <a:solidFill>
                  <a:srgbClr val="000000"/>
                </a:solidFill>
                <a:latin typeface="NotoSansCJKtc-Regular"/>
              </a:rPr>
              <a:t>。本文應用了 </a:t>
            </a:r>
            <a:r>
              <a:rPr lang="en-US" altLang="zh-TW" sz="2000" b="0" i="0" u="none" strike="noStrike" baseline="0" dirty="0">
                <a:solidFill>
                  <a:srgbClr val="000000"/>
                </a:solidFill>
                <a:latin typeface="NotoSansCJKtc-Regular"/>
              </a:rPr>
              <a:t>Harrison </a:t>
            </a:r>
            <a:r>
              <a:rPr lang="zh-TW" altLang="en-US" sz="2000" b="0" i="0" u="none" strike="noStrike" baseline="0" dirty="0">
                <a:solidFill>
                  <a:srgbClr val="000000"/>
                </a:solidFill>
                <a:latin typeface="NotoSansCJKtc-Regular"/>
              </a:rPr>
              <a:t>和</a:t>
            </a:r>
            <a:r>
              <a:rPr lang="en-US" altLang="zh-TW" sz="2000" b="0" i="0" u="none" strike="noStrike" baseline="0" dirty="0">
                <a:solidFill>
                  <a:srgbClr val="000000"/>
                </a:solidFill>
                <a:latin typeface="NotoSansCJKtc-Regular"/>
              </a:rPr>
              <a:t>Kreps </a:t>
            </a:r>
            <a:r>
              <a:rPr lang="zh-TW" altLang="en-US" sz="2000" b="0" i="0" u="none" strike="noStrike" baseline="0" dirty="0">
                <a:solidFill>
                  <a:srgbClr val="000000"/>
                </a:solidFill>
                <a:latin typeface="NotoSansCJKtc-Regular"/>
              </a:rPr>
              <a:t>的無套利</a:t>
            </a:r>
            <a:r>
              <a:rPr lang="zh-TW" altLang="en-US" sz="2000" dirty="0">
                <a:solidFill>
                  <a:srgbClr val="000000"/>
                </a:solidFill>
                <a:latin typeface="NotoSansCJKtc-Regular"/>
              </a:rPr>
              <a:t>定</a:t>
            </a:r>
            <a:r>
              <a:rPr lang="zh-TW" altLang="en-US" sz="2000" b="0" i="0" u="none" strike="noStrike" baseline="0" dirty="0">
                <a:solidFill>
                  <a:srgbClr val="000000"/>
                </a:solidFill>
                <a:latin typeface="NotoSansCJKtc-Regular"/>
              </a:rPr>
              <a:t>鞅定價範式的不完全市場版本（</a:t>
            </a:r>
            <a:r>
              <a:rPr lang="en-US" altLang="zh-TW" sz="2000" b="0" i="0" u="none" strike="noStrike" baseline="0" dirty="0">
                <a:solidFill>
                  <a:srgbClr val="6381A7"/>
                </a:solidFill>
                <a:latin typeface="NotoSansCJKtc-Regular"/>
              </a:rPr>
              <a:t>1979</a:t>
            </a:r>
            <a:r>
              <a:rPr lang="en-US" altLang="zh-TW" sz="2000" b="0" i="0" u="none" strike="noStrike" baseline="0" dirty="0">
                <a:solidFill>
                  <a:srgbClr val="000000"/>
                </a:solidFill>
                <a:latin typeface="NotoSansCJKtc-Regular"/>
              </a:rPr>
              <a:t>) </a:t>
            </a:r>
            <a:r>
              <a:rPr lang="zh-TW" altLang="en-US" sz="2000" b="0" i="0" u="none" strike="noStrike" baseline="0" dirty="0">
                <a:solidFill>
                  <a:srgbClr val="000000"/>
                </a:solidFill>
                <a:latin typeface="NotoSansCJKtc-Regular"/>
              </a:rPr>
              <a:t>和</a:t>
            </a:r>
            <a:r>
              <a:rPr lang="en-US" altLang="zh-TW" sz="2000" dirty="0">
                <a:solidFill>
                  <a:srgbClr val="000000"/>
                </a:solidFill>
                <a:latin typeface="NotoSansCJKtc-Regular"/>
              </a:rPr>
              <a:t>Harrison</a:t>
            </a:r>
            <a:r>
              <a:rPr lang="zh-TW" altLang="en-US" sz="2000" b="0" i="0" u="none" strike="noStrike" baseline="0" dirty="0">
                <a:solidFill>
                  <a:srgbClr val="000000"/>
                </a:solidFill>
                <a:latin typeface="NotoSansCJKtc-Regular"/>
              </a:rPr>
              <a:t>和</a:t>
            </a:r>
            <a:r>
              <a:rPr lang="en-US" altLang="zh-TW" sz="2000" b="0" i="0" u="none" strike="noStrike" baseline="0" dirty="0" err="1">
                <a:solidFill>
                  <a:srgbClr val="000000"/>
                </a:solidFill>
                <a:latin typeface="NotoSansCJKtc-Regular"/>
              </a:rPr>
              <a:t>Pliska</a:t>
            </a:r>
            <a:r>
              <a:rPr lang="zh-TW" altLang="en-US" sz="2000" b="0" i="0" u="none" strike="noStrike" baseline="0" dirty="0">
                <a:solidFill>
                  <a:srgbClr val="000000"/>
                </a:solidFill>
                <a:latin typeface="NotoSansCJKtc-Regular"/>
              </a:rPr>
              <a:t> </a:t>
            </a:r>
            <a:r>
              <a:rPr lang="en-US" altLang="zh-TW" sz="2000" b="0" i="0" u="none" strike="noStrike" baseline="0" dirty="0">
                <a:solidFill>
                  <a:srgbClr val="000000"/>
                </a:solidFill>
                <a:latin typeface="NotoSansCJKtc-Regular"/>
              </a:rPr>
              <a:t>(</a:t>
            </a:r>
            <a:r>
              <a:rPr lang="en-US" altLang="zh-TW" sz="2000" b="0" i="0" u="none" strike="noStrike" baseline="0" dirty="0">
                <a:solidFill>
                  <a:srgbClr val="6381A7"/>
                </a:solidFill>
                <a:latin typeface="NotoSansCJKtc-Regular"/>
              </a:rPr>
              <a:t>1981</a:t>
            </a:r>
            <a:r>
              <a:rPr lang="zh-TW" altLang="en-US" sz="2000" b="0" i="0" u="none" strike="noStrike" baseline="0" dirty="0">
                <a:solidFill>
                  <a:srgbClr val="6381A7"/>
                </a:solidFill>
                <a:latin typeface="NotoSansCJKtc-Regular"/>
              </a:rPr>
              <a:t>年</a:t>
            </a:r>
            <a:r>
              <a:rPr lang="en-US" altLang="zh-TW" sz="2000" b="0" i="0" u="none" strike="noStrike" baseline="0" dirty="0">
                <a:solidFill>
                  <a:srgbClr val="000000"/>
                </a:solidFill>
                <a:latin typeface="NotoSansCJKtc-Regular"/>
              </a:rPr>
              <a:t>) </a:t>
            </a:r>
            <a:r>
              <a:rPr lang="zh-TW" altLang="en-US" sz="2000" b="0" i="0" u="none" strike="noStrike" baseline="0" dirty="0">
                <a:solidFill>
                  <a:srgbClr val="000000"/>
                </a:solidFill>
                <a:latin typeface="NotoSansCJKtc-Regular"/>
              </a:rPr>
              <a:t>通過從物理測度到風險中和測度的測度變化來考慮</a:t>
            </a:r>
            <a:r>
              <a:rPr lang="zh-TW" altLang="en-US" sz="2000" b="0" i="0" u="none" strike="noStrike" baseline="0" dirty="0">
                <a:solidFill>
                  <a:srgbClr val="FF0000"/>
                </a:solidFill>
                <a:latin typeface="NotoSansCJKtc-Regular"/>
              </a:rPr>
              <a:t>模擬的巨災風險溢價</a:t>
            </a:r>
            <a:r>
              <a:rPr lang="zh-TW" altLang="en-US" sz="2000" b="0" i="0" u="none" strike="noStrike" baseline="0" dirty="0">
                <a:solidFill>
                  <a:srgbClr val="000000"/>
                </a:solidFill>
                <a:latin typeface="NotoSansCJKtc-Regular"/>
              </a:rPr>
              <a:t>然後使用精算科學方法將</a:t>
            </a:r>
            <a:r>
              <a:rPr lang="zh-TW" altLang="en-US" sz="2000" b="0" i="0" u="none" strike="noStrike" baseline="0" dirty="0">
                <a:solidFill>
                  <a:srgbClr val="FF0000"/>
                </a:solidFill>
                <a:latin typeface="NotoSansCJKtc-Regular"/>
              </a:rPr>
              <a:t>各個建模因素作為加價因素考慮在內</a:t>
            </a:r>
            <a:r>
              <a:rPr lang="zh-TW" altLang="en-US" sz="2000" b="0" i="0" u="none" strike="noStrike" baseline="0" dirty="0">
                <a:solidFill>
                  <a:srgbClr val="000000"/>
                </a:solidFill>
                <a:latin typeface="NotoSansCJKtc-Regular"/>
              </a:rPr>
              <a:t>，從而</a:t>
            </a:r>
            <a:r>
              <a:rPr lang="zh-TW" altLang="en-US" sz="2000" b="0" i="0" u="none" strike="noStrike" baseline="0" dirty="0">
                <a:solidFill>
                  <a:srgbClr val="FF0000"/>
                </a:solidFill>
                <a:latin typeface="NotoSansCJKtc-Regular"/>
              </a:rPr>
              <a:t>增加</a:t>
            </a:r>
            <a:r>
              <a:rPr lang="zh-TW" altLang="en-US" sz="2000" dirty="0">
                <a:solidFill>
                  <a:srgbClr val="FF0000"/>
                </a:solidFill>
                <a:latin typeface="NotoSansCJKtc-Regular"/>
              </a:rPr>
              <a:t>風</a:t>
            </a:r>
            <a:r>
              <a:rPr lang="zh-TW" altLang="en-US" sz="2000" b="0" i="0" u="none" strike="noStrike" baseline="0" dirty="0">
                <a:solidFill>
                  <a:srgbClr val="FF0000"/>
                </a:solidFill>
                <a:latin typeface="NotoSansCJKtc-Regular"/>
              </a:rPr>
              <a:t>險溢價</a:t>
            </a:r>
            <a:r>
              <a:rPr lang="zh-TW" altLang="en-US" sz="2000" b="0" i="0" u="none" strike="noStrike" baseline="0" dirty="0">
                <a:solidFill>
                  <a:srgbClr val="000000"/>
                </a:solidFill>
                <a:latin typeface="NotoSansCJKtc-Regular"/>
              </a:rPr>
              <a:t>。</a:t>
            </a:r>
            <a:endParaRPr lang="en-US" altLang="zh-TW" sz="2000" b="0" i="0" u="none" strike="noStrike" baseline="0" dirty="0">
              <a:solidFill>
                <a:srgbClr val="000000"/>
              </a:solidFill>
              <a:latin typeface="NotoSansCJKtc-Regular"/>
            </a:endParaRPr>
          </a:p>
          <a:p>
            <a:pPr algn="l"/>
            <a:endParaRPr lang="en-US" altLang="zh-TW" sz="2000" dirty="0">
              <a:solidFill>
                <a:srgbClr val="000000"/>
              </a:solidFill>
              <a:latin typeface="NotoSansCJKtc-Regular"/>
            </a:endParaRPr>
          </a:p>
          <a:p>
            <a:pPr algn="l"/>
            <a:r>
              <a:rPr lang="zh-TW" altLang="en-US" sz="2000" b="0" i="0" u="none" strike="noStrike" baseline="0" dirty="0">
                <a:latin typeface="NotoSansCJKtc-Regular"/>
              </a:rPr>
              <a:t>其次，作者構建了一個雙代理順序優化框架來模擬再保險</a:t>
            </a:r>
            <a:r>
              <a:rPr lang="en-US" altLang="zh-TW" sz="2000" b="0" i="0" u="none" strike="noStrike" baseline="0" dirty="0">
                <a:latin typeface="NotoSansCJKtc-Regular"/>
              </a:rPr>
              <a:t>/</a:t>
            </a:r>
            <a:r>
              <a:rPr lang="zh-TW" altLang="en-US" sz="2000" b="0" i="0" u="none" strike="noStrike" baseline="0" dirty="0">
                <a:latin typeface="NotoSansCJKtc-Regular"/>
              </a:rPr>
              <a:t>保險市場的經濟，並展示</a:t>
            </a:r>
            <a:r>
              <a:rPr lang="en-US" altLang="zh-TW" sz="2000" b="0" i="0" u="none" strike="noStrike" baseline="0" dirty="0">
                <a:solidFill>
                  <a:srgbClr val="FF0000"/>
                </a:solidFill>
                <a:latin typeface="NotoSansCJKtc-Regular"/>
              </a:rPr>
              <a:t>NPV </a:t>
            </a:r>
            <a:r>
              <a:rPr lang="zh-TW" altLang="en-US" sz="2000" b="0" i="0" u="none" strike="noStrike" baseline="0" dirty="0">
                <a:solidFill>
                  <a:srgbClr val="FF0000"/>
                </a:solidFill>
                <a:latin typeface="NotoSansCJKtc-Regular"/>
              </a:rPr>
              <a:t>最大化的再保險公司</a:t>
            </a:r>
            <a:r>
              <a:rPr lang="zh-TW" altLang="en-US" sz="2000" b="0" i="0" u="none" strike="noStrike" baseline="0" dirty="0">
                <a:latin typeface="NotoSansCJKtc-Regular"/>
              </a:rPr>
              <a:t>和</a:t>
            </a:r>
            <a:r>
              <a:rPr lang="zh-TW" altLang="en-US" sz="2000" b="0" i="0" u="none" strike="noStrike" baseline="0" dirty="0">
                <a:solidFill>
                  <a:srgbClr val="FF0000"/>
                </a:solidFill>
                <a:latin typeface="NotoSansCJKtc-Regular"/>
              </a:rPr>
              <a:t>對沖成本最小化的保險公司</a:t>
            </a:r>
            <a:r>
              <a:rPr lang="zh-TW" altLang="en-US" sz="2000" b="0" i="0" u="none" strike="noStrike" baseline="0" dirty="0">
                <a:latin typeface="NotoSansCJKtc-Regular"/>
              </a:rPr>
              <a:t>如何在兩個市場的邊界上優化分配這兩種不同的資產。</a:t>
            </a:r>
            <a:endParaRPr lang="en-US" altLang="zh-TW" sz="2000" b="0" i="0" u="none" strike="noStrike" baseline="0" dirty="0">
              <a:latin typeface="NotoSansCJKtc-Regular"/>
            </a:endParaRPr>
          </a:p>
          <a:p>
            <a:pPr algn="l"/>
            <a:endParaRPr lang="en-US" altLang="zh-TW" sz="2000" dirty="0">
              <a:latin typeface="NotoSansCJKtc-Regular"/>
            </a:endParaRPr>
          </a:p>
          <a:p>
            <a:pPr algn="l"/>
            <a:r>
              <a:rPr lang="zh-TW" altLang="en-US" sz="2000" b="0" i="0" u="none" strike="noStrike" baseline="0" dirty="0">
                <a:latin typeface="NotoSansCJKtc-Regular"/>
              </a:rPr>
              <a:t>最後，通過模擬進行了廣泛的敏感性分析，以研究參數對最佳分配結果的影響。</a:t>
            </a:r>
            <a:endParaRPr lang="zh-TW" altLang="en-US" sz="2000" dirty="0"/>
          </a:p>
        </p:txBody>
      </p:sp>
    </p:spTree>
    <p:extLst>
      <p:ext uri="{BB962C8B-B14F-4D97-AF65-F5344CB8AC3E}">
        <p14:creationId xmlns:p14="http://schemas.microsoft.com/office/powerpoint/2010/main" val="1900335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9DF32F37-DE2F-AC4A-30B5-3819745D47D3}"/>
              </a:ext>
            </a:extLst>
          </p:cNvPr>
          <p:cNvSpPr>
            <a:spLocks noGrp="1"/>
          </p:cNvSpPr>
          <p:nvPr>
            <p:ph idx="1"/>
          </p:nvPr>
        </p:nvSpPr>
        <p:spPr>
          <a:xfrm>
            <a:off x="573741" y="295835"/>
            <a:ext cx="6006353" cy="5881128"/>
          </a:xfrm>
        </p:spPr>
        <p:txBody>
          <a:bodyPr>
            <a:normAutofit/>
          </a:bodyPr>
          <a:lstStyle/>
          <a:p>
            <a:pPr algn="l"/>
            <a:r>
              <a:rPr lang="zh-TW" altLang="en-US" sz="2000" b="0" i="0" u="none" strike="noStrike" baseline="0" dirty="0">
                <a:solidFill>
                  <a:srgbClr val="000000"/>
                </a:solidFill>
                <a:latin typeface="NotoSansCJKtc-Regular"/>
              </a:rPr>
              <a:t>這種提出的最優分配方法來自於 </a:t>
            </a:r>
            <a:r>
              <a:rPr lang="en-US" altLang="zh-TW" sz="2000" b="0" i="0" u="none" strike="noStrike" baseline="0" dirty="0">
                <a:solidFill>
                  <a:srgbClr val="000000"/>
                </a:solidFill>
                <a:latin typeface="NotoSansCJKtc-Regular"/>
              </a:rPr>
              <a:t>CAT </a:t>
            </a:r>
            <a:r>
              <a:rPr lang="zh-TW" altLang="en-US" sz="2000" b="0" i="0" u="none" strike="noStrike" baseline="0" dirty="0">
                <a:solidFill>
                  <a:srgbClr val="000000"/>
                </a:solidFill>
                <a:latin typeface="NotoSansCJKtc-Regular"/>
              </a:rPr>
              <a:t>債券的結構，如圖所示</a:t>
            </a:r>
            <a:r>
              <a:rPr lang="en-US" altLang="zh-TW" sz="2000" b="0" i="0" u="none" strike="noStrike" baseline="0" dirty="0">
                <a:solidFill>
                  <a:srgbClr val="000000"/>
                </a:solidFill>
                <a:latin typeface="NotoSansCJKtc-Regular"/>
              </a:rPr>
              <a:t>,</a:t>
            </a:r>
            <a:r>
              <a:rPr lang="zh-TW" altLang="en-US" sz="2000" b="0" i="0" u="none" strike="noStrike" baseline="0" dirty="0">
                <a:solidFill>
                  <a:srgbClr val="000000"/>
                </a:solidFill>
                <a:latin typeface="NotoSansCJKtc-Regular"/>
              </a:rPr>
              <a:t>由再保險公司贊助的 </a:t>
            </a:r>
            <a:r>
              <a:rPr lang="en-US" altLang="zh-TW" sz="2000" b="0" i="0" u="none" strike="noStrike" baseline="0" dirty="0">
                <a:solidFill>
                  <a:srgbClr val="000000"/>
                </a:solidFill>
                <a:latin typeface="NotoSansCJKtc-Regular"/>
              </a:rPr>
              <a:t>SPV</a:t>
            </a:r>
            <a:r>
              <a:rPr lang="zh-TW" altLang="en-US" sz="2000" b="0" i="0" u="none" strike="noStrike" baseline="0" dirty="0">
                <a:solidFill>
                  <a:srgbClr val="000000"/>
                </a:solidFill>
                <a:latin typeface="NotoSansCJKtc-Regular"/>
              </a:rPr>
              <a:t>發行</a:t>
            </a:r>
            <a:r>
              <a:rPr lang="en-US" altLang="zh-TW" sz="2000" dirty="0">
                <a:solidFill>
                  <a:srgbClr val="000000"/>
                </a:solidFill>
                <a:latin typeface="NotoSansCJKtc-Regular"/>
              </a:rPr>
              <a:t>,</a:t>
            </a:r>
            <a:r>
              <a:rPr lang="zh-TW" altLang="en-US" sz="2000" b="0" i="0" u="none" strike="noStrike" baseline="0" dirty="0">
                <a:latin typeface="NotoSansCJKtc-Regular"/>
              </a:rPr>
              <a:t>作為</a:t>
            </a:r>
            <a:r>
              <a:rPr lang="zh-TW" altLang="en-US" sz="2000" dirty="0">
                <a:latin typeface="NotoSansCJKtc-Regular"/>
              </a:rPr>
              <a:t>一</a:t>
            </a:r>
            <a:r>
              <a:rPr lang="zh-TW" altLang="en-US" sz="2000" b="0" i="0" u="none" strike="noStrike" baseline="0" dirty="0">
                <a:latin typeface="NotoSansCJKtc-Regular"/>
              </a:rPr>
              <a:t>家獨立的再保險公司，</a:t>
            </a:r>
            <a:r>
              <a:rPr lang="en-US" altLang="zh-TW" sz="2000" b="0" i="0" u="none" strike="noStrike" baseline="0" dirty="0">
                <a:latin typeface="NotoSansCJKtc-Regular"/>
              </a:rPr>
              <a:t>SPV </a:t>
            </a:r>
            <a:r>
              <a:rPr lang="zh-TW" altLang="en-US" sz="2000" b="0" i="0" u="none" strike="noStrike" baseline="0" dirty="0">
                <a:latin typeface="NotoSansCJKtc-Regular"/>
              </a:rPr>
              <a:t>的職能是同時向</a:t>
            </a:r>
            <a:r>
              <a:rPr lang="en-US" altLang="zh-TW" sz="2000" dirty="0">
                <a:latin typeface="NotoSansCJKtc-Regular"/>
              </a:rPr>
              <a:t>Sponsor</a:t>
            </a:r>
            <a:r>
              <a:rPr lang="zh-TW" altLang="en-US" sz="2000" b="0" i="0" u="none" strike="noStrike" baseline="0" dirty="0">
                <a:latin typeface="NotoSansCJKtc-Regular"/>
              </a:rPr>
              <a:t>出售再保險並向投資者發行</a:t>
            </a:r>
            <a:r>
              <a:rPr lang="en-US" altLang="zh-TW" sz="2000" b="0" i="0" u="none" strike="noStrike" baseline="0" dirty="0">
                <a:latin typeface="NotoSansCJKtc-Regular"/>
              </a:rPr>
              <a:t>CAT </a:t>
            </a:r>
            <a:r>
              <a:rPr lang="zh-TW" altLang="en-US" sz="2000" b="0" i="0" u="none" strike="noStrike" baseline="0" dirty="0">
                <a:latin typeface="NotoSansCJKtc-Regular"/>
              </a:rPr>
              <a:t>債券，以應對巨災風險</a:t>
            </a:r>
            <a:r>
              <a:rPr lang="zh-TW" altLang="en-US" sz="2000" b="0" i="0" u="none" strike="noStrike" baseline="0" dirty="0">
                <a:latin typeface="PMingLiU" panose="02020500000000000000" pitchFamily="18" charset="-120"/>
                <a:ea typeface="PMingLiU" panose="02020500000000000000" pitchFamily="18" charset="-120"/>
              </a:rPr>
              <a:t>。</a:t>
            </a:r>
            <a:endParaRPr lang="en-US" altLang="zh-TW" sz="2000" dirty="0">
              <a:solidFill>
                <a:srgbClr val="000000"/>
              </a:solidFill>
              <a:latin typeface="PMingLiU" panose="02020500000000000000" pitchFamily="18" charset="-120"/>
              <a:ea typeface="PMingLiU" panose="02020500000000000000" pitchFamily="18" charset="-120"/>
            </a:endParaRPr>
          </a:p>
          <a:p>
            <a:pPr algn="l"/>
            <a:r>
              <a:rPr lang="en-US" altLang="zh-TW" sz="2000" b="0" i="0" u="none" strike="noStrike" baseline="0" dirty="0">
                <a:latin typeface="NotoSansCJKtc-Regular"/>
              </a:rPr>
              <a:t>SPV </a:t>
            </a:r>
            <a:r>
              <a:rPr lang="zh-TW" altLang="en-US" sz="2000" b="0" i="0" u="none" strike="noStrike" baseline="0" dirty="0">
                <a:latin typeface="NotoSansCJKtc-Regular"/>
              </a:rPr>
              <a:t>向</a:t>
            </a:r>
            <a:r>
              <a:rPr lang="en-US" altLang="zh-TW" sz="2000" b="0" i="0" u="none" strike="noStrike" baseline="0" dirty="0">
                <a:latin typeface="NotoSansCJKtc-Regular"/>
              </a:rPr>
              <a:t>Sponsor</a:t>
            </a:r>
            <a:r>
              <a:rPr lang="zh-TW" altLang="en-US" sz="2000" b="0" i="0" u="none" strike="noStrike" baseline="0" dirty="0">
                <a:latin typeface="NotoSansCJKtc-Regular"/>
              </a:rPr>
              <a:t>（這裡是</a:t>
            </a:r>
            <a:r>
              <a:rPr lang="zh-TW" altLang="en-US" sz="2000" dirty="0">
                <a:latin typeface="NotoSansCJKtc-Regular"/>
              </a:rPr>
              <a:t>一</a:t>
            </a:r>
            <a:r>
              <a:rPr lang="zh-TW" altLang="en-US" sz="2000" b="0" i="0" u="none" strike="noStrike" baseline="0" dirty="0">
                <a:latin typeface="NotoSansCJKtc-Regular"/>
              </a:rPr>
              <a:t>家再保險公司）支付的</a:t>
            </a:r>
            <a:r>
              <a:rPr lang="zh-TW" altLang="en-US" sz="2000" b="0" i="0" u="none" strike="noStrike" baseline="0" dirty="0">
                <a:solidFill>
                  <a:srgbClr val="FF0000"/>
                </a:solidFill>
                <a:latin typeface="NotoSansCJKtc-Regular"/>
              </a:rPr>
              <a:t>潛在保險費</a:t>
            </a:r>
            <a:r>
              <a:rPr lang="zh-TW" altLang="en-US" sz="2000" b="0" i="0" u="none" strike="noStrike" baseline="0" dirty="0">
                <a:latin typeface="NotoSansCJKtc-Regular"/>
              </a:rPr>
              <a:t>是由</a:t>
            </a:r>
            <a:r>
              <a:rPr lang="zh-TW" altLang="en-US" sz="2000" b="0" i="0" u="none" strike="noStrike" baseline="0" dirty="0">
                <a:solidFill>
                  <a:srgbClr val="FF0000"/>
                </a:solidFill>
                <a:latin typeface="NotoSansCJKtc-Regular"/>
              </a:rPr>
              <a:t>債券發行的收益</a:t>
            </a:r>
            <a:r>
              <a:rPr lang="zh-TW" altLang="en-US" sz="2000" b="0" i="0" u="none" strike="noStrike" baseline="0" dirty="0">
                <a:latin typeface="NotoSansCJKtc-Regular"/>
              </a:rPr>
              <a:t>預先提供資金，這些收益投資於抵押賬戶以獲得固定回報。投資人定期收到利息設置為</a:t>
            </a:r>
            <a:r>
              <a:rPr lang="en-US" altLang="zh-TW" sz="2000" b="0" i="0" u="none" strike="noStrike" baseline="0" dirty="0">
                <a:latin typeface="NotoSansCJKtc-Regular"/>
              </a:rPr>
              <a:t>LIBOR </a:t>
            </a:r>
            <a:r>
              <a:rPr lang="zh-TW" altLang="en-US" sz="2000" b="0" i="0" u="none" strike="noStrike" baseline="0" dirty="0">
                <a:latin typeface="NotoSansCJKtc-Regular"/>
              </a:rPr>
              <a:t>加上</a:t>
            </a:r>
            <a:r>
              <a:rPr lang="en-US" altLang="zh-TW" sz="2000" b="0" i="0" u="none" strike="noStrike" baseline="0" dirty="0">
                <a:latin typeface="NotoSansCJKtc-Regular"/>
              </a:rPr>
              <a:t>premium</a:t>
            </a:r>
            <a:r>
              <a:rPr lang="zh-TW" altLang="en-US" sz="2000" b="0" i="0" u="none" strike="noStrike" baseline="0" dirty="0">
                <a:latin typeface="NotoSansCJKtc-Regular"/>
              </a:rPr>
              <a:t> 。為了避免利率風險，</a:t>
            </a:r>
            <a:r>
              <a:rPr lang="en-US" altLang="zh-TW" sz="2000" b="0" i="0" u="none" strike="noStrike" baseline="0" dirty="0">
                <a:latin typeface="NotoSansCJKtc-Regular"/>
              </a:rPr>
              <a:t>SPV </a:t>
            </a:r>
            <a:r>
              <a:rPr lang="zh-TW" altLang="en-US" sz="2000" b="0" i="0" u="none" strike="noStrike" baseline="0" dirty="0">
                <a:latin typeface="NotoSansCJKtc-Regular"/>
              </a:rPr>
              <a:t>通常會與交易對手簽訂 </a:t>
            </a:r>
            <a:r>
              <a:rPr lang="en-US" altLang="zh-TW" sz="2000" b="0" i="0" u="none" strike="noStrike" baseline="0" dirty="0">
                <a:latin typeface="NotoSansCJKtc-Regular"/>
              </a:rPr>
              <a:t>IRS</a:t>
            </a:r>
            <a:r>
              <a:rPr lang="zh-TW" altLang="en-US" sz="2000" b="0" i="0" u="none" strike="noStrike" baseline="0" dirty="0">
                <a:latin typeface="NotoSansCJKtc-Regular"/>
              </a:rPr>
              <a:t>，以將抵押賬戶的固定回報換成 </a:t>
            </a:r>
            <a:r>
              <a:rPr lang="en-US" altLang="zh-TW" sz="2000" b="0" i="0" u="none" strike="noStrike" baseline="0" dirty="0">
                <a:latin typeface="NotoSansCJKtc-Regular"/>
              </a:rPr>
              <a:t>LIBOR </a:t>
            </a:r>
            <a:r>
              <a:rPr lang="zh-TW" altLang="en-US" sz="2000" b="0" i="0" u="none" strike="noStrike" baseline="0" dirty="0">
                <a:latin typeface="NotoSansCJKtc-Regular"/>
              </a:rPr>
              <a:t>的浮動利率減去“</a:t>
            </a:r>
            <a:r>
              <a:rPr lang="en-US" altLang="zh-TW" sz="2000" b="0" i="0" u="none" strike="noStrike" baseline="0" dirty="0">
                <a:latin typeface="NotoSansCJKtc-Regular"/>
              </a:rPr>
              <a:t>IRS</a:t>
            </a:r>
            <a:r>
              <a:rPr lang="zh-TW" altLang="en-US" sz="2000" b="0" i="0" u="none" strike="noStrike" baseline="0" dirty="0">
                <a:latin typeface="NotoSansCJKtc-Regular"/>
              </a:rPr>
              <a:t>利差”，以配合投資者的支付時間。</a:t>
            </a:r>
            <a:endParaRPr lang="en-US" altLang="zh-TW" sz="2000" dirty="0">
              <a:solidFill>
                <a:srgbClr val="000000"/>
              </a:solidFill>
              <a:latin typeface="NotoSansCJKtc-Regular"/>
            </a:endParaRPr>
          </a:p>
          <a:p>
            <a:pPr algn="l"/>
            <a:r>
              <a:rPr lang="zh-TW" altLang="en-US" sz="2000" b="0" i="0" u="none" strike="noStrike" baseline="0" dirty="0">
                <a:solidFill>
                  <a:srgbClr val="000000"/>
                </a:solidFill>
                <a:latin typeface="NotoSansCJKtc-Regular"/>
              </a:rPr>
              <a:t>由於再保險公司發行</a:t>
            </a:r>
            <a:r>
              <a:rPr lang="en-US" altLang="zh-TW" sz="2000" b="0" i="0" u="none" strike="noStrike" baseline="0" dirty="0">
                <a:solidFill>
                  <a:srgbClr val="000000"/>
                </a:solidFill>
                <a:latin typeface="NotoSansCJKtc-Regular"/>
              </a:rPr>
              <a:t>CAT </a:t>
            </a:r>
            <a:r>
              <a:rPr lang="zh-TW" altLang="en-US" sz="2000" b="0" i="0" u="none" strike="noStrike" baseline="0" dirty="0">
                <a:solidFill>
                  <a:srgbClr val="000000"/>
                </a:solidFill>
                <a:latin typeface="NotoSansCJKtc-Regular"/>
              </a:rPr>
              <a:t>債券的目標是通過再再保險保護來降低違約風險，我們可以通過給定</a:t>
            </a:r>
            <a:r>
              <a:rPr lang="en-US" altLang="zh-TW" sz="2000" b="0" i="0" u="none" strike="noStrike" baseline="0" dirty="0">
                <a:solidFill>
                  <a:srgbClr val="000000"/>
                </a:solidFill>
                <a:latin typeface="NotoSansCJKtc-Regular"/>
              </a:rPr>
              <a:t>CAT </a:t>
            </a:r>
            <a:r>
              <a:rPr lang="zh-TW" altLang="en-US" sz="2000" b="0" i="0" u="none" strike="noStrike" baseline="0" dirty="0">
                <a:solidFill>
                  <a:srgbClr val="000000"/>
                </a:solidFill>
                <a:latin typeface="NotoSansCJKtc-Regular"/>
              </a:rPr>
              <a:t>債券的結構參數</a:t>
            </a:r>
            <a:r>
              <a:rPr lang="zh-TW" altLang="en-US" sz="2000" b="0" i="0" u="none" strike="noStrike" baseline="0" dirty="0">
                <a:solidFill>
                  <a:srgbClr val="FF0000"/>
                </a:solidFill>
                <a:latin typeface="NotoSansCJKtc-Regular"/>
              </a:rPr>
              <a:t>最大化</a:t>
            </a:r>
            <a:r>
              <a:rPr lang="en-US" altLang="zh-TW" sz="2000" b="0" i="0" u="none" strike="noStrike" baseline="0" dirty="0">
                <a:solidFill>
                  <a:srgbClr val="FF0000"/>
                </a:solidFill>
                <a:latin typeface="NotoSansCJKtc-Regular"/>
              </a:rPr>
              <a:t>short</a:t>
            </a:r>
            <a:r>
              <a:rPr lang="zh-TW" altLang="en-US" sz="2000" dirty="0">
                <a:solidFill>
                  <a:srgbClr val="FF0000"/>
                </a:solidFill>
                <a:latin typeface="NotoSansCJKtc-Regular"/>
              </a:rPr>
              <a:t> </a:t>
            </a:r>
            <a:r>
              <a:rPr lang="en-US" altLang="zh-TW" sz="2000" dirty="0">
                <a:solidFill>
                  <a:srgbClr val="FF0000"/>
                </a:solidFill>
                <a:latin typeface="NotoSansCJKtc-Regular"/>
              </a:rPr>
              <a:t>reinsurance</a:t>
            </a:r>
            <a:r>
              <a:rPr lang="en-US" altLang="zh-TW" sz="2000" b="0" i="0" u="none" strike="noStrike" baseline="0" dirty="0">
                <a:solidFill>
                  <a:srgbClr val="FF0000"/>
                </a:solidFill>
                <a:latin typeface="NotoSansCJKtc-Regular"/>
              </a:rPr>
              <a:t>-</a:t>
            </a:r>
            <a:r>
              <a:rPr lang="en-US" altLang="zh-TW" sz="2000" dirty="0">
                <a:solidFill>
                  <a:srgbClr val="FF0000"/>
                </a:solidFill>
                <a:latin typeface="NotoSansCJKtc-Regular"/>
              </a:rPr>
              <a:t>short</a:t>
            </a:r>
            <a:r>
              <a:rPr lang="zh-TW" altLang="en-US" sz="2000" b="0" i="0" u="none" strike="noStrike" baseline="0" dirty="0">
                <a:solidFill>
                  <a:srgbClr val="FF0000"/>
                </a:solidFill>
                <a:latin typeface="NotoSansCJKtc-Regular"/>
              </a:rPr>
              <a:t> </a:t>
            </a:r>
            <a:r>
              <a:rPr lang="en-US" altLang="zh-TW" sz="2000" b="0" i="0" u="none" strike="noStrike" baseline="0" dirty="0">
                <a:solidFill>
                  <a:srgbClr val="FF0000"/>
                </a:solidFill>
                <a:latin typeface="NotoSansCJKtc-Regular"/>
              </a:rPr>
              <a:t>CAT bond</a:t>
            </a:r>
            <a:r>
              <a:rPr lang="zh-TW" altLang="en-US" sz="2000" b="0" i="0" u="none" strike="noStrike" baseline="0" dirty="0">
                <a:solidFill>
                  <a:srgbClr val="FF0000"/>
                </a:solidFill>
                <a:latin typeface="NotoSansCJKtc-Regular"/>
              </a:rPr>
              <a:t>分配組合的 </a:t>
            </a:r>
            <a:r>
              <a:rPr lang="en-US" altLang="zh-TW" sz="2000" b="0" i="0" u="none" strike="noStrike" baseline="0" dirty="0">
                <a:solidFill>
                  <a:srgbClr val="FF0000"/>
                </a:solidFill>
                <a:latin typeface="NotoSansCJKtc-Regular"/>
              </a:rPr>
              <a:t>NPV</a:t>
            </a:r>
            <a:r>
              <a:rPr lang="zh-TW" altLang="en-US" sz="2000" b="0" i="0" u="none" strike="noStrike" baseline="0" dirty="0">
                <a:solidFill>
                  <a:srgbClr val="000000"/>
                </a:solidFill>
                <a:latin typeface="NotoSansCJKtc-Regular"/>
              </a:rPr>
              <a:t>對其在每個覆蓋層的優化分配進行建模。</a:t>
            </a:r>
            <a:r>
              <a:rPr lang="zh-TW" altLang="en-US" sz="2000" b="0" i="0" u="none" strike="noStrike" baseline="0" dirty="0">
                <a:latin typeface="NotoSansCJKtc-Regular"/>
              </a:rPr>
              <a:t>在所有覆蓋層中具有最大 </a:t>
            </a:r>
            <a:r>
              <a:rPr lang="en-US" altLang="zh-TW" sz="2000" b="0" i="0" u="none" strike="noStrike" baseline="0" dirty="0">
                <a:latin typeface="NotoSansCJKtc-Regular"/>
              </a:rPr>
              <a:t>NPV </a:t>
            </a:r>
            <a:r>
              <a:rPr lang="zh-TW" altLang="en-US" sz="2000" b="0" i="0" u="none" strike="noStrike" baseline="0" dirty="0">
                <a:latin typeface="NotoSansCJKtc-Regular"/>
              </a:rPr>
              <a:t>的定位再保險公司的</a:t>
            </a:r>
            <a:r>
              <a:rPr lang="en-US" altLang="zh-TW" sz="2000" b="0" i="0" u="none" strike="noStrike" baseline="0" dirty="0">
                <a:latin typeface="NotoSansCJKtc-Regular"/>
              </a:rPr>
              <a:t>sell-side</a:t>
            </a:r>
            <a:r>
              <a:rPr lang="zh-TW" altLang="en-US" sz="2000" b="0" i="0" u="none" strike="noStrike" baseline="0" dirty="0">
                <a:latin typeface="NotoSansCJKtc-Regular"/>
              </a:rPr>
              <a:t>的最優配置</a:t>
            </a:r>
            <a:endParaRPr lang="en-US" altLang="zh-TW" sz="2000" dirty="0">
              <a:solidFill>
                <a:srgbClr val="000000"/>
              </a:solidFill>
              <a:latin typeface="NotoSansCJKtc-Regular"/>
            </a:endParaRPr>
          </a:p>
          <a:p>
            <a:pPr marL="0" indent="0" algn="l">
              <a:buNone/>
            </a:pPr>
            <a:endParaRPr lang="zh-TW" altLang="en-US" dirty="0"/>
          </a:p>
        </p:txBody>
      </p:sp>
      <p:pic>
        <p:nvPicPr>
          <p:cNvPr id="5" name="圖片 4">
            <a:extLst>
              <a:ext uri="{FF2B5EF4-FFF2-40B4-BE49-F238E27FC236}">
                <a16:creationId xmlns:a16="http://schemas.microsoft.com/office/drawing/2014/main" id="{18074062-C68A-2750-8105-37E141C31721}"/>
              </a:ext>
            </a:extLst>
          </p:cNvPr>
          <p:cNvPicPr>
            <a:picLocks noChangeAspect="1"/>
          </p:cNvPicPr>
          <p:nvPr/>
        </p:nvPicPr>
        <p:blipFill>
          <a:blip r:embed="rId2"/>
          <a:stretch>
            <a:fillRect/>
          </a:stretch>
        </p:blipFill>
        <p:spPr>
          <a:xfrm>
            <a:off x="6445190" y="1013010"/>
            <a:ext cx="5746810" cy="3101789"/>
          </a:xfrm>
          <a:prstGeom prst="rect">
            <a:avLst/>
          </a:prstGeom>
        </p:spPr>
      </p:pic>
    </p:spTree>
    <p:extLst>
      <p:ext uri="{BB962C8B-B14F-4D97-AF65-F5344CB8AC3E}">
        <p14:creationId xmlns:p14="http://schemas.microsoft.com/office/powerpoint/2010/main" val="2229465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71EE8A24-D647-B32A-05E1-BE4025E2BC7A}"/>
              </a:ext>
            </a:extLst>
          </p:cNvPr>
          <p:cNvSpPr>
            <a:spLocks noGrp="1"/>
          </p:cNvSpPr>
          <p:nvPr>
            <p:ph idx="1"/>
          </p:nvPr>
        </p:nvSpPr>
        <p:spPr>
          <a:xfrm>
            <a:off x="838200" y="349624"/>
            <a:ext cx="10515600" cy="5827339"/>
          </a:xfrm>
        </p:spPr>
        <p:txBody>
          <a:bodyPr/>
          <a:lstStyle/>
          <a:p>
            <a:pPr algn="l"/>
            <a:r>
              <a:rPr lang="zh-TW" altLang="en-US" sz="2000" b="0" i="0" u="none" strike="noStrike" baseline="0" dirty="0">
                <a:latin typeface="NotoSansCJKtc-Regular"/>
              </a:rPr>
              <a:t>另一方面，由於保險公司發行</a:t>
            </a:r>
            <a:r>
              <a:rPr lang="en-US" altLang="zh-TW" sz="2000" b="0" i="0" u="none" strike="noStrike" baseline="0" dirty="0">
                <a:latin typeface="NotoSansCJKtc-Regular"/>
              </a:rPr>
              <a:t>CAT </a:t>
            </a:r>
            <a:r>
              <a:rPr lang="zh-TW" altLang="en-US" sz="2000" b="0" i="0" u="none" strike="noStrike" baseline="0" dirty="0">
                <a:latin typeface="NotoSansCJKtc-Regular"/>
              </a:rPr>
              <a:t>債券以補充其再保險</a:t>
            </a:r>
            <a:r>
              <a:rPr lang="zh-TW" altLang="en-US" sz="2000" dirty="0">
                <a:latin typeface="NotoSansCJKtc-Regular"/>
              </a:rPr>
              <a:t>的購買</a:t>
            </a:r>
            <a:r>
              <a:rPr lang="zh-TW" altLang="en-US" sz="2000" b="0" i="0" u="none" strike="noStrike" baseline="0" dirty="0">
                <a:latin typeface="NotoSansCJKtc-Regular"/>
              </a:rPr>
              <a:t>作為一種更便宜的對沖選擇，其</a:t>
            </a:r>
            <a:r>
              <a:rPr lang="en-US" altLang="zh-TW" sz="2000" b="0" i="0" u="none" strike="noStrike" baseline="0" dirty="0">
                <a:latin typeface="NotoSansCJKtc-Regular"/>
              </a:rPr>
              <a:t>long</a:t>
            </a:r>
            <a:r>
              <a:rPr lang="zh-TW" altLang="en-US" sz="2000" dirty="0">
                <a:latin typeface="NotoSansCJKtc-Regular"/>
              </a:rPr>
              <a:t> </a:t>
            </a:r>
            <a:r>
              <a:rPr lang="en-US" altLang="zh-TW" sz="2000" dirty="0">
                <a:latin typeface="NotoSansCJKtc-Regular"/>
              </a:rPr>
              <a:t>reinsurance</a:t>
            </a:r>
            <a:r>
              <a:rPr lang="zh-TW" altLang="en-US" sz="2000" b="0" i="0" u="none" strike="noStrike" baseline="0" dirty="0">
                <a:latin typeface="NotoSansCJKtc-Regular"/>
              </a:rPr>
              <a:t> </a:t>
            </a:r>
            <a:r>
              <a:rPr lang="en-US" altLang="zh-TW" sz="2000" b="0" i="0" u="none" strike="noStrike" baseline="0" dirty="0">
                <a:latin typeface="NotoSansCJKtc-Regular"/>
              </a:rPr>
              <a:t>- </a:t>
            </a:r>
            <a:r>
              <a:rPr lang="en-US" altLang="zh-TW" sz="2000" dirty="0">
                <a:latin typeface="NotoSansCJKtc-Regular"/>
              </a:rPr>
              <a:t>short</a:t>
            </a:r>
            <a:r>
              <a:rPr lang="zh-TW" altLang="en-US" sz="2000" b="0" i="0" u="none" strike="noStrike" baseline="0" dirty="0">
                <a:latin typeface="NotoSansCJKtc-Regular"/>
              </a:rPr>
              <a:t> </a:t>
            </a:r>
            <a:r>
              <a:rPr lang="en-US" altLang="zh-TW" sz="2000" b="0" i="0" u="none" strike="noStrike" baseline="0" dirty="0">
                <a:latin typeface="NotoSansCJKtc-Regular"/>
              </a:rPr>
              <a:t>CAT </a:t>
            </a:r>
            <a:r>
              <a:rPr lang="zh-TW" altLang="en-US" sz="2000" b="0" i="0" u="none" strike="noStrike" baseline="0" dirty="0">
                <a:latin typeface="NotoSansCJKtc-Regular"/>
              </a:rPr>
              <a:t>債券分配組合通過</a:t>
            </a:r>
            <a:r>
              <a:rPr lang="zh-TW" altLang="en-US" sz="2000" b="0" i="0" u="none" strike="noStrike" baseline="0" dirty="0">
                <a:solidFill>
                  <a:srgbClr val="FF0000"/>
                </a:solidFill>
                <a:latin typeface="NotoSansCJKtc-Regular"/>
              </a:rPr>
              <a:t>最</a:t>
            </a:r>
            <a:r>
              <a:rPr lang="zh-TW" altLang="en-US" sz="2000" dirty="0">
                <a:solidFill>
                  <a:srgbClr val="FF0000"/>
                </a:solidFill>
                <a:latin typeface="NotoSansCJKtc-Regular"/>
              </a:rPr>
              <a:t>小</a:t>
            </a:r>
            <a:r>
              <a:rPr lang="zh-TW" altLang="en-US" sz="2000" b="0" i="0" u="none" strike="noStrike" baseline="0" dirty="0">
                <a:solidFill>
                  <a:srgbClr val="FF0000"/>
                </a:solidFill>
                <a:latin typeface="NotoSansCJKtc-Regular"/>
              </a:rPr>
              <a:t>化</a:t>
            </a:r>
            <a:r>
              <a:rPr lang="zh-TW" altLang="en-US" sz="2000" b="0" i="0" u="none" strike="noStrike" baseline="0" dirty="0">
                <a:latin typeface="NotoSansCJKtc-Regular"/>
              </a:rPr>
              <a:t>每個提供的再保險層的</a:t>
            </a:r>
            <a:r>
              <a:rPr lang="zh-TW" altLang="en-US" sz="2000" b="0" i="0" u="none" strike="noStrike" baseline="0" dirty="0">
                <a:solidFill>
                  <a:srgbClr val="FF0000"/>
                </a:solidFill>
                <a:latin typeface="NotoSansCJKtc-Regular"/>
              </a:rPr>
              <a:t>總對沖成本</a:t>
            </a:r>
            <a:r>
              <a:rPr lang="zh-TW" altLang="en-US" sz="2000" b="0" i="0" u="none" strike="noStrike" baseline="0" dirty="0">
                <a:latin typeface="NotoSansCJKtc-Regular"/>
              </a:rPr>
              <a:t>（以下簡稱 </a:t>
            </a:r>
            <a:r>
              <a:rPr lang="en-US" altLang="zh-TW" sz="2000" b="0" i="0" u="none" strike="noStrike" baseline="0" dirty="0">
                <a:latin typeface="NotoSansCJKtc-Regular"/>
              </a:rPr>
              <a:t>THC</a:t>
            </a:r>
            <a:r>
              <a:rPr lang="zh-TW" altLang="en-US" sz="2000" b="0" i="0" u="none" strike="noStrike" baseline="0" dirty="0">
                <a:latin typeface="NotoSansCJKtc-Regular"/>
              </a:rPr>
              <a:t>）來優化</a:t>
            </a:r>
            <a:r>
              <a:rPr lang="zh-TW" altLang="en-US" sz="2000" b="0" i="0" u="none" strike="noStrike" baseline="0" dirty="0">
                <a:latin typeface="PMingLiU" panose="02020500000000000000" pitchFamily="18" charset="-120"/>
                <a:ea typeface="PMingLiU" panose="02020500000000000000" pitchFamily="18" charset="-120"/>
              </a:rPr>
              <a:t>。</a:t>
            </a:r>
            <a:endParaRPr lang="en-US" altLang="zh-TW" sz="2000" b="0" i="0" u="none" strike="noStrike" baseline="0" dirty="0">
              <a:latin typeface="PMingLiU" panose="02020500000000000000" pitchFamily="18" charset="-120"/>
              <a:ea typeface="PMingLiU" panose="02020500000000000000" pitchFamily="18" charset="-120"/>
            </a:endParaRPr>
          </a:p>
          <a:p>
            <a:pPr algn="l"/>
            <a:endParaRPr lang="en-US" altLang="zh-TW" sz="2000" dirty="0">
              <a:latin typeface="PMingLiU" panose="02020500000000000000" pitchFamily="18" charset="-120"/>
              <a:ea typeface="PMingLiU" panose="02020500000000000000" pitchFamily="18" charset="-120"/>
            </a:endParaRPr>
          </a:p>
          <a:p>
            <a:pPr algn="l"/>
            <a:r>
              <a:rPr lang="zh-TW" altLang="en-US" sz="2000" b="0" i="0" u="none" strike="noStrike" baseline="0" dirty="0">
                <a:latin typeface="NotoSansCJKtc-Regular"/>
              </a:rPr>
              <a:t>在所有覆蓋層中具有</a:t>
            </a:r>
            <a:r>
              <a:rPr lang="zh-TW" altLang="en-US" sz="2000" b="0" i="0" u="none" strike="noStrike" baseline="0" dirty="0">
                <a:solidFill>
                  <a:srgbClr val="FF0000"/>
                </a:solidFill>
                <a:latin typeface="NotoSansCJKtc-Regular"/>
              </a:rPr>
              <a:t>最小</a:t>
            </a:r>
            <a:r>
              <a:rPr lang="en-US" altLang="zh-TW" sz="2000" b="0" i="0" u="none" strike="noStrike" baseline="0" dirty="0">
                <a:solidFill>
                  <a:srgbClr val="FF0000"/>
                </a:solidFill>
                <a:latin typeface="NotoSansCJKtc-Regular"/>
              </a:rPr>
              <a:t>THC </a:t>
            </a:r>
            <a:r>
              <a:rPr lang="zh-TW" altLang="en-US" sz="2000" b="0" i="0" u="none" strike="noStrike" baseline="0" dirty="0">
                <a:latin typeface="NotoSansCJKtc-Regular"/>
              </a:rPr>
              <a:t>的層定位保險公司的</a:t>
            </a:r>
            <a:r>
              <a:rPr lang="en-US" altLang="zh-TW" sz="2000" b="0" i="0" u="none" strike="noStrike" baseline="0" dirty="0">
                <a:latin typeface="NotoSansCJKtc-Regular"/>
              </a:rPr>
              <a:t>buy-side</a:t>
            </a:r>
            <a:r>
              <a:rPr lang="zh-TW" altLang="en-US" sz="2000" b="0" i="0" u="none" strike="noStrike" baseline="0" dirty="0">
                <a:latin typeface="NotoSansCJKtc-Regular"/>
              </a:rPr>
              <a:t>最優分配。</a:t>
            </a:r>
            <a:endParaRPr lang="en-US" altLang="zh-TW" sz="2000" b="0" i="0" u="none" strike="noStrike" baseline="0" dirty="0">
              <a:latin typeface="NotoSansCJKtc-Regular"/>
            </a:endParaRPr>
          </a:p>
          <a:p>
            <a:pPr algn="l"/>
            <a:endParaRPr lang="en-US" altLang="zh-TW" sz="2000" dirty="0">
              <a:latin typeface="NotoSansCJKtc-Regular"/>
              <a:ea typeface="PMingLiU" panose="02020500000000000000" pitchFamily="18" charset="-120"/>
            </a:endParaRPr>
          </a:p>
          <a:p>
            <a:pPr algn="l"/>
            <a:r>
              <a:rPr lang="zh-TW" altLang="en-US" sz="2000" b="0" i="0" u="none" strike="noStrike" baseline="0" dirty="0">
                <a:latin typeface="NotoSansCJKtc-Regular"/>
              </a:rPr>
              <a:t>我們還通過模擬進</a:t>
            </a:r>
            <a:r>
              <a:rPr lang="zh-TW" altLang="en-US" sz="2000" dirty="0">
                <a:latin typeface="NotoSansCJKtc-Regular"/>
              </a:rPr>
              <a:t>行</a:t>
            </a:r>
            <a:r>
              <a:rPr lang="zh-TW" altLang="en-US" sz="2000" b="0" i="0" u="none" strike="noStrike" baseline="0" dirty="0">
                <a:latin typeface="NotoSansCJKtc-Regular"/>
              </a:rPr>
              <a:t>了廣泛的敏感性分析，以研究參數對最佳分配結果的影響。作者考慮違約風險、利率風險、財務槓桿、基差風險、差價加成、巨災到來的強度和嚴重程度，以及其他再保險和巨災債券的特徵。</a:t>
            </a:r>
            <a:endParaRPr lang="en-US" altLang="zh-TW" sz="2000" b="0" i="0" u="none" strike="noStrike" baseline="0" dirty="0">
              <a:latin typeface="PMingLiU" panose="02020500000000000000" pitchFamily="18" charset="-120"/>
              <a:ea typeface="PMingLiU" panose="02020500000000000000" pitchFamily="18" charset="-120"/>
            </a:endParaRPr>
          </a:p>
          <a:p>
            <a:pPr algn="l"/>
            <a:endParaRPr lang="en-US" altLang="zh-TW" sz="2000" dirty="0">
              <a:solidFill>
                <a:srgbClr val="000000"/>
              </a:solidFill>
              <a:latin typeface="PMingLiU" panose="02020500000000000000" pitchFamily="18" charset="-120"/>
              <a:ea typeface="PMingLiU" panose="02020500000000000000" pitchFamily="18" charset="-120"/>
            </a:endParaRPr>
          </a:p>
          <a:p>
            <a:pPr algn="l"/>
            <a:endParaRPr lang="en-US" altLang="zh-TW" sz="2000" b="0" i="0" u="none" strike="noStrike" baseline="0" dirty="0">
              <a:solidFill>
                <a:srgbClr val="000000"/>
              </a:solidFill>
              <a:latin typeface="NotoSansCJKtc-Regular"/>
            </a:endParaRPr>
          </a:p>
          <a:p>
            <a:pPr algn="l"/>
            <a:endParaRPr lang="zh-TW" altLang="en-US" sz="2800" b="0" i="0" u="none" strike="noStrike" baseline="0" dirty="0">
              <a:solidFill>
                <a:srgbClr val="000000"/>
              </a:solidFill>
              <a:latin typeface="NotoSansCJKtc-Regular"/>
            </a:endParaRPr>
          </a:p>
          <a:p>
            <a:endParaRPr lang="zh-TW" altLang="en-US" dirty="0"/>
          </a:p>
        </p:txBody>
      </p:sp>
    </p:spTree>
    <p:extLst>
      <p:ext uri="{BB962C8B-B14F-4D97-AF65-F5344CB8AC3E}">
        <p14:creationId xmlns:p14="http://schemas.microsoft.com/office/powerpoint/2010/main" val="3973901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7A9A99E-EC92-146E-7589-6A2656C73568}"/>
              </a:ext>
            </a:extLst>
          </p:cNvPr>
          <p:cNvSpPr>
            <a:spLocks noGrp="1"/>
          </p:cNvSpPr>
          <p:nvPr>
            <p:ph type="title"/>
          </p:nvPr>
        </p:nvSpPr>
        <p:spPr>
          <a:xfrm>
            <a:off x="838200" y="365126"/>
            <a:ext cx="10515600" cy="638922"/>
          </a:xfrm>
        </p:spPr>
        <p:txBody>
          <a:bodyPr>
            <a:normAutofit/>
          </a:bodyPr>
          <a:lstStyle/>
          <a:p>
            <a:r>
              <a:rPr lang="en-US" altLang="zh-TW" sz="2400" b="0" i="0" u="none" strike="noStrike" baseline="0" dirty="0">
                <a:latin typeface="AdvOT5d4a5f24.B"/>
              </a:rPr>
              <a:t>Related Research</a:t>
            </a:r>
            <a:endParaRPr lang="zh-TW" altLang="en-US" sz="2400" dirty="0"/>
          </a:p>
        </p:txBody>
      </p:sp>
      <p:sp>
        <p:nvSpPr>
          <p:cNvPr id="3" name="內容版面配置區 2">
            <a:extLst>
              <a:ext uri="{FF2B5EF4-FFF2-40B4-BE49-F238E27FC236}">
                <a16:creationId xmlns:a16="http://schemas.microsoft.com/office/drawing/2014/main" id="{827F7344-D633-3E4D-370F-CA2BD6972A46}"/>
              </a:ext>
            </a:extLst>
          </p:cNvPr>
          <p:cNvSpPr>
            <a:spLocks noGrp="1"/>
          </p:cNvSpPr>
          <p:nvPr>
            <p:ph idx="1"/>
          </p:nvPr>
        </p:nvSpPr>
        <p:spPr>
          <a:xfrm>
            <a:off x="838200" y="905436"/>
            <a:ext cx="10515600" cy="5952564"/>
          </a:xfrm>
        </p:spPr>
        <p:txBody>
          <a:bodyPr>
            <a:normAutofit/>
          </a:bodyPr>
          <a:lstStyle/>
          <a:p>
            <a:r>
              <a:rPr lang="zh-TW" altLang="en-US" sz="1800" b="0" i="0" u="none" strike="noStrike" baseline="0" dirty="0">
                <a:latin typeface="NotoSansCJKtc-Regular"/>
              </a:rPr>
              <a:t>學術界對</a:t>
            </a:r>
            <a:r>
              <a:rPr lang="zh-TW" altLang="en-US" sz="1800" b="0" i="0" u="none" strike="noStrike" baseline="0" dirty="0">
                <a:solidFill>
                  <a:srgbClr val="FF0000"/>
                </a:solidFill>
                <a:latin typeface="NotoSansCJKtc-Regular"/>
              </a:rPr>
              <a:t>巨災風險管理</a:t>
            </a:r>
            <a:r>
              <a:rPr lang="zh-TW" altLang="en-US" sz="1800" b="0" i="0" u="none" strike="noStrike" baseline="0" dirty="0">
                <a:latin typeface="NotoSansCJKtc-Regular"/>
              </a:rPr>
              <a:t>進行了大量的金融和保險研究</a:t>
            </a:r>
            <a:r>
              <a:rPr lang="zh-TW" altLang="en-US" sz="1800" b="0" i="0" u="none" strike="noStrike" baseline="0" dirty="0">
                <a:latin typeface="PMingLiU" panose="02020500000000000000" pitchFamily="18" charset="-120"/>
                <a:ea typeface="PMingLiU" panose="02020500000000000000" pitchFamily="18" charset="-120"/>
              </a:rPr>
              <a:t>。</a:t>
            </a:r>
            <a:r>
              <a:rPr lang="en-US" altLang="zh-TW" sz="1800" b="0" i="0" u="none" strike="noStrike" baseline="0" dirty="0">
                <a:latin typeface="AdvOTee460ee4"/>
              </a:rPr>
              <a:t>Wang, Wu, Wu, and Yang</a:t>
            </a:r>
            <a:r>
              <a:rPr lang="zh-TW" altLang="en-US" sz="1800" b="0" i="0" u="none" strike="noStrike" baseline="0" dirty="0">
                <a:solidFill>
                  <a:srgbClr val="000000"/>
                </a:solidFill>
                <a:latin typeface="NotoSansCJKtc-Regular"/>
              </a:rPr>
              <a:t>等人</a:t>
            </a:r>
            <a:r>
              <a:rPr lang="en-US" altLang="zh-TW" sz="1800" b="0" i="0" u="none" strike="noStrike" baseline="0" dirty="0">
                <a:latin typeface="AdvOTee460ee4"/>
              </a:rPr>
              <a:t>(2017)</a:t>
            </a:r>
            <a:r>
              <a:rPr lang="zh-TW" altLang="en-US" sz="1800" b="0" i="0" u="none" strike="noStrike" baseline="0" dirty="0">
                <a:solidFill>
                  <a:srgbClr val="000000"/>
                </a:solidFill>
                <a:latin typeface="NotoSansCJKtc-Regular"/>
              </a:rPr>
              <a:t>專注於國家巨災保險基金的</a:t>
            </a:r>
            <a:r>
              <a:rPr lang="zh-TW" altLang="en-US" sz="1800" dirty="0">
                <a:solidFill>
                  <a:srgbClr val="000000"/>
                </a:solidFill>
                <a:latin typeface="NotoSansCJKtc-Regular"/>
              </a:rPr>
              <a:t>長</a:t>
            </a:r>
            <a:r>
              <a:rPr lang="zh-TW" altLang="en-US" sz="1800" b="0" i="0" u="none" strike="noStrike" baseline="0" dirty="0">
                <a:solidFill>
                  <a:srgbClr val="000000"/>
                </a:solidFill>
                <a:latin typeface="NotoSansCJKtc-Regular"/>
              </a:rPr>
              <a:t>期</a:t>
            </a:r>
            <a:r>
              <a:rPr lang="zh-TW" altLang="en-US" sz="1800" dirty="0">
                <a:solidFill>
                  <a:srgbClr val="000000"/>
                </a:solidFill>
                <a:latin typeface="NotoSansCJKtc-Regular"/>
              </a:rPr>
              <a:t>風</a:t>
            </a:r>
            <a:r>
              <a:rPr lang="zh-TW" altLang="en-US" sz="1800" b="0" i="0" u="none" strike="noStrike" baseline="0" dirty="0">
                <a:solidFill>
                  <a:srgbClr val="000000"/>
                </a:solidFill>
                <a:latin typeface="NotoSansCJKtc-Regular"/>
              </a:rPr>
              <a:t>險管理，</a:t>
            </a:r>
            <a:r>
              <a:rPr lang="en-US" altLang="zh-TW" sz="1800" b="0" i="0" u="none" strike="noStrike" baseline="0" dirty="0">
                <a:solidFill>
                  <a:srgbClr val="000000"/>
                </a:solidFill>
                <a:latin typeface="NotoSansCJKtc-Regular"/>
              </a:rPr>
              <a:t>Wu </a:t>
            </a:r>
            <a:r>
              <a:rPr lang="zh-TW" altLang="en-US" sz="1800" b="0" i="0" u="none" strike="noStrike" baseline="0" dirty="0">
                <a:solidFill>
                  <a:srgbClr val="000000"/>
                </a:solidFill>
                <a:latin typeface="NotoSansCJKtc-Regular"/>
              </a:rPr>
              <a:t>和 </a:t>
            </a:r>
            <a:r>
              <a:rPr lang="en-US" altLang="zh-TW" sz="1800" b="0" i="0" u="none" strike="noStrike" baseline="0" dirty="0">
                <a:solidFill>
                  <a:srgbClr val="000000"/>
                </a:solidFill>
                <a:latin typeface="NotoSansCJKtc-Regular"/>
              </a:rPr>
              <a:t>Yang (</a:t>
            </a:r>
            <a:r>
              <a:rPr lang="en-US" altLang="zh-TW" sz="1800" b="0" i="0" u="none" strike="noStrike" baseline="0" dirty="0">
                <a:solidFill>
                  <a:srgbClr val="6381A7"/>
                </a:solidFill>
                <a:latin typeface="NotoSansCJKtc-Regular"/>
              </a:rPr>
              <a:t>2018</a:t>
            </a:r>
            <a:r>
              <a:rPr lang="en-US" altLang="zh-TW" sz="1800" b="0" i="0" u="none" strike="noStrike" baseline="0" dirty="0">
                <a:solidFill>
                  <a:srgbClr val="000000"/>
                </a:solidFill>
                <a:latin typeface="NotoSansCJKtc-Regular"/>
              </a:rPr>
              <a:t>) </a:t>
            </a:r>
            <a:r>
              <a:rPr lang="zh-TW" altLang="en-US" sz="1800" b="0" i="0" u="none" strike="noStrike" baseline="0" dirty="0">
                <a:solidFill>
                  <a:srgbClr val="000000"/>
                </a:solidFill>
                <a:latin typeface="NotoSansCJKtc-Regular"/>
              </a:rPr>
              <a:t>專注於公司的負債和資產對沖災難風險，我們研究嵌套再保險和 </a:t>
            </a:r>
            <a:r>
              <a:rPr lang="en-US" altLang="zh-TW" sz="1800" b="0" i="0" u="none" strike="noStrike" baseline="0" dirty="0">
                <a:solidFill>
                  <a:srgbClr val="000000"/>
                </a:solidFill>
                <a:latin typeface="NotoSansCJKtc-Regular"/>
              </a:rPr>
              <a:t>CAT </a:t>
            </a:r>
            <a:r>
              <a:rPr lang="zh-TW" altLang="en-US" sz="1800" b="0" i="0" u="none" strike="noStrike" baseline="0" dirty="0">
                <a:solidFill>
                  <a:srgbClr val="000000"/>
                </a:solidFill>
                <a:latin typeface="NotoSansCJKtc-Regular"/>
              </a:rPr>
              <a:t>債券在（再）保險業中為災難提供保護的重要性。</a:t>
            </a:r>
            <a:endParaRPr lang="en-US" altLang="zh-TW" sz="1800" b="0" i="0" u="none" strike="noStrike" baseline="0" dirty="0">
              <a:solidFill>
                <a:srgbClr val="000000"/>
              </a:solidFill>
              <a:latin typeface="NotoSansCJKtc-Regular"/>
            </a:endParaRPr>
          </a:p>
          <a:p>
            <a:pPr algn="l"/>
            <a:endParaRPr lang="en-US" altLang="zh-TW" sz="1800" dirty="0">
              <a:solidFill>
                <a:srgbClr val="000000"/>
              </a:solidFill>
              <a:latin typeface="NotoSansCJKtc-Regular"/>
            </a:endParaRPr>
          </a:p>
          <a:p>
            <a:pPr algn="l"/>
            <a:r>
              <a:rPr lang="zh-TW" altLang="en-US" sz="1800" b="0" i="0" u="none" strike="noStrike" baseline="0" dirty="0">
                <a:solidFill>
                  <a:srgbClr val="000000"/>
                </a:solidFill>
                <a:latin typeface="NotoSansCJKtc-Regular"/>
              </a:rPr>
              <a:t>在這</a:t>
            </a:r>
            <a:r>
              <a:rPr lang="zh-TW" altLang="en-US" sz="1800" dirty="0">
                <a:solidFill>
                  <a:srgbClr val="000000"/>
                </a:solidFill>
                <a:latin typeface="NotoSansCJKtc-Regular"/>
              </a:rPr>
              <a:t>方面</a:t>
            </a:r>
            <a:r>
              <a:rPr lang="zh-TW" altLang="en-US" sz="1800" b="0" i="0" u="none" strike="noStrike" baseline="0" dirty="0">
                <a:solidFill>
                  <a:srgbClr val="000000"/>
                </a:solidFill>
                <a:latin typeface="NotoSansCJKtc-Regular"/>
              </a:rPr>
              <a:t>，</a:t>
            </a:r>
            <a:r>
              <a:rPr lang="en-US" altLang="zh-TW" sz="1800" b="0" i="0" u="none" strike="noStrike" baseline="0" dirty="0" err="1">
                <a:solidFill>
                  <a:srgbClr val="000000"/>
                </a:solidFill>
                <a:latin typeface="NotoSansCJKtc-Regular"/>
              </a:rPr>
              <a:t>Croson</a:t>
            </a:r>
            <a:r>
              <a:rPr lang="zh-TW" altLang="en-US" sz="1800" b="0" i="0" u="none" strike="noStrike" baseline="0" dirty="0">
                <a:solidFill>
                  <a:srgbClr val="000000"/>
                </a:solidFill>
                <a:latin typeface="NotoSansCJKtc-Regular"/>
              </a:rPr>
              <a:t>和 </a:t>
            </a:r>
            <a:r>
              <a:rPr lang="en-US" altLang="zh-TW" sz="1800" b="0" i="0" u="none" strike="noStrike" baseline="0" dirty="0" err="1">
                <a:solidFill>
                  <a:srgbClr val="000000"/>
                </a:solidFill>
                <a:latin typeface="NotoSansCJKtc-Regular"/>
              </a:rPr>
              <a:t>Kunreuther</a:t>
            </a:r>
            <a:r>
              <a:rPr lang="en-US" altLang="zh-TW" sz="1800" b="0" i="0" u="none" strike="noStrike" baseline="0" dirty="0">
                <a:solidFill>
                  <a:srgbClr val="000000"/>
                </a:solidFill>
                <a:latin typeface="NotoSansCJKtc-Regular"/>
              </a:rPr>
              <a:t> (</a:t>
            </a:r>
            <a:r>
              <a:rPr lang="en-US" altLang="zh-TW" sz="1800" b="0" i="0" u="none" strike="noStrike" baseline="0" dirty="0">
                <a:solidFill>
                  <a:srgbClr val="6381A7"/>
                </a:solidFill>
                <a:latin typeface="NotoSansCJKtc-Regular"/>
              </a:rPr>
              <a:t>2000</a:t>
            </a:r>
            <a:r>
              <a:rPr lang="en-US" altLang="zh-TW" sz="1800" b="0" i="0" u="none" strike="noStrike" baseline="0" dirty="0">
                <a:solidFill>
                  <a:srgbClr val="000000"/>
                </a:solidFill>
                <a:latin typeface="NotoSansCJKtc-Regular"/>
              </a:rPr>
              <a:t>) </a:t>
            </a:r>
            <a:r>
              <a:rPr lang="zh-TW" altLang="en-US" sz="1800" b="0" i="0" u="none" strike="noStrike" baseline="0" dirty="0">
                <a:solidFill>
                  <a:srgbClr val="000000"/>
                </a:solidFill>
                <a:latin typeface="NotoSansCJKtc-Regular"/>
              </a:rPr>
              <a:t>首先</a:t>
            </a:r>
            <a:r>
              <a:rPr lang="zh-TW" altLang="en-US" sz="1800" b="0" i="0" u="none" strike="noStrike" baseline="0" dirty="0">
                <a:solidFill>
                  <a:srgbClr val="FF0000"/>
                </a:solidFill>
                <a:latin typeface="NotoSansCJKtc-Regular"/>
              </a:rPr>
              <a:t>討論 </a:t>
            </a:r>
            <a:r>
              <a:rPr lang="en-US" altLang="zh-TW" sz="1800" b="0" i="0" u="none" strike="noStrike" baseline="0" dirty="0">
                <a:solidFill>
                  <a:srgbClr val="FF0000"/>
                </a:solidFill>
                <a:latin typeface="NotoSansCJKtc-Regular"/>
              </a:rPr>
              <a:t>CAT </a:t>
            </a:r>
            <a:r>
              <a:rPr lang="zh-TW" altLang="en-US" sz="1800" b="0" i="0" u="none" strike="noStrike" baseline="0" dirty="0">
                <a:solidFill>
                  <a:srgbClr val="FF0000"/>
                </a:solidFill>
                <a:latin typeface="NotoSansCJKtc-Regular"/>
              </a:rPr>
              <a:t>債券管理及其與再保險結合</a:t>
            </a:r>
            <a:r>
              <a:rPr lang="zh-TW" altLang="en-US" sz="1800" b="0" i="0" u="none" strike="noStrike" baseline="0" dirty="0">
                <a:solidFill>
                  <a:srgbClr val="000000"/>
                </a:solidFill>
                <a:latin typeface="NotoSansCJKtc-Regular"/>
              </a:rPr>
              <a:t>可能出現的問題。</a:t>
            </a:r>
            <a:endParaRPr lang="en-US" altLang="zh-TW" sz="1800" b="0" i="0" u="none" strike="noStrike" baseline="0" dirty="0">
              <a:solidFill>
                <a:srgbClr val="000000"/>
              </a:solidFill>
              <a:latin typeface="NotoSansCJKtc-Regular"/>
            </a:endParaRPr>
          </a:p>
          <a:p>
            <a:pPr algn="l"/>
            <a:endParaRPr lang="en-US" altLang="zh-TW" sz="1800" b="0" i="0" u="none" strike="noStrike" baseline="0" dirty="0">
              <a:solidFill>
                <a:srgbClr val="000000"/>
              </a:solidFill>
              <a:latin typeface="NotoSansCJKtc-Regular"/>
            </a:endParaRPr>
          </a:p>
          <a:p>
            <a:pPr algn="l"/>
            <a:r>
              <a:rPr lang="en-US" altLang="zh-TW" sz="1800" dirty="0" err="1"/>
              <a:t>Ibragimov</a:t>
            </a:r>
            <a:r>
              <a:rPr lang="zh-TW" altLang="en-US" sz="1800" dirty="0"/>
              <a:t>、</a:t>
            </a:r>
            <a:r>
              <a:rPr lang="en-US" altLang="zh-TW" sz="1800" dirty="0"/>
              <a:t>Jaffee </a:t>
            </a:r>
            <a:r>
              <a:rPr lang="zh-TW" altLang="en-US" sz="1800" dirty="0"/>
              <a:t>和 </a:t>
            </a:r>
            <a:r>
              <a:rPr lang="en-US" altLang="zh-TW" sz="1800" dirty="0"/>
              <a:t>Walden (2008) </a:t>
            </a:r>
            <a:r>
              <a:rPr lang="zh-TW" altLang="en-US" sz="1800" dirty="0"/>
              <a:t>認為，當尾部風險較大且保險公司承擔有限責任時，由於非多元化陷阱，私人保險公司可能會選擇不提供 </a:t>
            </a:r>
            <a:r>
              <a:rPr lang="en-US" altLang="zh-TW" sz="1800" dirty="0"/>
              <a:t>CAT </a:t>
            </a:r>
            <a:r>
              <a:rPr lang="zh-TW" altLang="en-US" sz="1800" dirty="0"/>
              <a:t>保險，從而限制了對 </a:t>
            </a:r>
            <a:r>
              <a:rPr lang="en-US" altLang="zh-TW" sz="1800" dirty="0"/>
              <a:t>CAT </a:t>
            </a:r>
            <a:r>
              <a:rPr lang="zh-TW" altLang="en-US" sz="1800" dirty="0"/>
              <a:t>再保險的需求。</a:t>
            </a:r>
            <a:endParaRPr lang="en-US" altLang="zh-TW" sz="1800" dirty="0">
              <a:solidFill>
                <a:srgbClr val="000000"/>
              </a:solidFill>
              <a:latin typeface="NotoSansCJKtc-Regular"/>
            </a:endParaRPr>
          </a:p>
          <a:p>
            <a:pPr algn="l"/>
            <a:endParaRPr lang="en-US" altLang="zh-TW" sz="1800" dirty="0">
              <a:solidFill>
                <a:srgbClr val="000000"/>
              </a:solidFill>
              <a:latin typeface="NotoSansCJKtc-Regular"/>
            </a:endParaRPr>
          </a:p>
          <a:p>
            <a:pPr algn="l"/>
            <a:r>
              <a:rPr lang="en-US" altLang="zh-TW" sz="1800" b="0" i="0" u="none" strike="noStrike" baseline="0" dirty="0">
                <a:solidFill>
                  <a:srgbClr val="000000"/>
                </a:solidFill>
                <a:latin typeface="AdvOTee460ee4"/>
              </a:rPr>
              <a:t>Lee and Yu (</a:t>
            </a:r>
            <a:r>
              <a:rPr lang="en-US" altLang="zh-TW" sz="1800" b="0" i="0" u="none" strike="noStrike" baseline="0" dirty="0">
                <a:solidFill>
                  <a:srgbClr val="2966AE"/>
                </a:solidFill>
                <a:latin typeface="AdvOTee460ee4"/>
              </a:rPr>
              <a:t>2007</a:t>
            </a:r>
            <a:r>
              <a:rPr lang="en-US" altLang="zh-TW" sz="1800" b="0" i="0" u="none" strike="noStrike" baseline="0" dirty="0">
                <a:solidFill>
                  <a:srgbClr val="000000"/>
                </a:solidFill>
                <a:latin typeface="AdvOTee460ee4"/>
              </a:rPr>
              <a:t>)</a:t>
            </a:r>
            <a:r>
              <a:rPr lang="zh-TW" altLang="en-US" sz="1800" b="0" i="0" u="none" strike="noStrike" baseline="0" dirty="0">
                <a:latin typeface="NotoSansCJKtc-Regular"/>
              </a:rPr>
              <a:t>研究再保險公司如何通過</a:t>
            </a:r>
            <a:r>
              <a:rPr lang="zh-TW" altLang="en-US" sz="1800" b="0" i="0" u="none" strike="noStrike" baseline="0" dirty="0">
                <a:solidFill>
                  <a:srgbClr val="FF0000"/>
                </a:solidFill>
                <a:latin typeface="NotoSansCJKtc-Regular"/>
              </a:rPr>
              <a:t>發行 </a:t>
            </a:r>
            <a:r>
              <a:rPr lang="en-US" altLang="zh-TW" sz="1800" b="0" i="0" u="none" strike="noStrike" baseline="0" dirty="0">
                <a:solidFill>
                  <a:srgbClr val="FF0000"/>
                </a:solidFill>
                <a:latin typeface="NotoSansCJKtc-Regular"/>
              </a:rPr>
              <a:t>CAT</a:t>
            </a:r>
            <a:r>
              <a:rPr lang="zh-TW" altLang="en-US" sz="1800" b="0" i="0" u="none" strike="noStrike" baseline="0" dirty="0">
                <a:solidFill>
                  <a:srgbClr val="FF0000"/>
                </a:solidFill>
                <a:latin typeface="NotoSansCJKtc-Regular"/>
              </a:rPr>
              <a:t>債券來降低其違約風險</a:t>
            </a:r>
            <a:r>
              <a:rPr lang="zh-TW" altLang="en-US" sz="1800" b="0" i="0" u="none" strike="noStrike" baseline="0" dirty="0">
                <a:latin typeface="NotoSansCJKtc-Regular"/>
              </a:rPr>
              <a:t>，從而增加再保險合同的價值。</a:t>
            </a:r>
            <a:endParaRPr lang="en-US" altLang="zh-TW" sz="1800" b="0" i="0" u="none" strike="noStrike" baseline="0" dirty="0">
              <a:latin typeface="NotoSansCJKtc-Regular"/>
            </a:endParaRPr>
          </a:p>
          <a:p>
            <a:pPr algn="l"/>
            <a:endParaRPr lang="en-US" altLang="zh-TW" sz="1800" b="0" i="0" u="none" strike="noStrike" baseline="0" dirty="0">
              <a:latin typeface="NotoSansCJKtc-Regular"/>
            </a:endParaRPr>
          </a:p>
          <a:p>
            <a:pPr algn="l"/>
            <a:r>
              <a:rPr lang="en-US" altLang="zh-TW" sz="1800" b="0" i="0" u="none" strike="noStrike" baseline="0" dirty="0" err="1">
                <a:solidFill>
                  <a:srgbClr val="000000"/>
                </a:solidFill>
                <a:latin typeface="AdvOTee460ee4"/>
              </a:rPr>
              <a:t>Finken</a:t>
            </a:r>
            <a:r>
              <a:rPr lang="en-US" altLang="zh-TW" sz="1800" b="0" i="0" u="none" strike="noStrike" baseline="0" dirty="0">
                <a:solidFill>
                  <a:srgbClr val="000000"/>
                </a:solidFill>
                <a:latin typeface="AdvOTee460ee4"/>
              </a:rPr>
              <a:t> and Laux (</a:t>
            </a:r>
            <a:r>
              <a:rPr lang="en-US" altLang="zh-TW" sz="1800" b="0" i="0" u="none" strike="noStrike" baseline="0" dirty="0">
                <a:solidFill>
                  <a:srgbClr val="2966AE"/>
                </a:solidFill>
                <a:latin typeface="AdvOTee460ee4"/>
              </a:rPr>
              <a:t>2009</a:t>
            </a:r>
            <a:r>
              <a:rPr lang="en-US" altLang="zh-TW" sz="1800" b="0" i="0" u="none" strike="noStrike" baseline="0" dirty="0">
                <a:solidFill>
                  <a:srgbClr val="000000"/>
                </a:solidFill>
                <a:latin typeface="AdvOTee460ee4"/>
              </a:rPr>
              <a:t>)</a:t>
            </a:r>
            <a:r>
              <a:rPr lang="zh-TW" altLang="en-US" sz="1800" b="0" i="0" u="none" strike="noStrike" baseline="0" dirty="0">
                <a:latin typeface="NotoSansCJKtc-Regular"/>
              </a:rPr>
              <a:t>認為</a:t>
            </a:r>
            <a:r>
              <a:rPr lang="zh-TW" altLang="en-US" sz="1800" b="0" i="0" u="none" strike="noStrike" baseline="0" dirty="0">
                <a:solidFill>
                  <a:srgbClr val="FF0000"/>
                </a:solidFill>
                <a:latin typeface="NotoSansCJKtc-Regular"/>
              </a:rPr>
              <a:t>參數或指數 </a:t>
            </a:r>
            <a:r>
              <a:rPr lang="en-US" altLang="zh-TW" sz="1800" b="0" i="0" u="none" strike="noStrike" baseline="0" dirty="0">
                <a:solidFill>
                  <a:srgbClr val="FF0000"/>
                </a:solidFill>
                <a:latin typeface="NotoSansCJKtc-Regular"/>
              </a:rPr>
              <a:t>CAT</a:t>
            </a:r>
            <a:r>
              <a:rPr lang="zh-TW" altLang="en-US" sz="1800" b="0" i="0" u="none" strike="noStrike" baseline="0" dirty="0">
                <a:solidFill>
                  <a:srgbClr val="FF0000"/>
                </a:solidFill>
                <a:latin typeface="NotoSansCJKtc-Regular"/>
              </a:rPr>
              <a:t>債券</a:t>
            </a:r>
            <a:r>
              <a:rPr lang="zh-TW" altLang="en-US" sz="1800" b="0" i="0" u="none" strike="noStrike" baseline="0" dirty="0">
                <a:latin typeface="NotoSansCJKtc-Regular"/>
              </a:rPr>
              <a:t>為低風險保險公司</a:t>
            </a:r>
            <a:r>
              <a:rPr lang="zh-TW" altLang="en-US" sz="1800" b="0" i="0" u="none" strike="noStrike" baseline="0" dirty="0">
                <a:solidFill>
                  <a:srgbClr val="FF0000"/>
                </a:solidFill>
                <a:latin typeface="NotoSansCJKtc-Regular"/>
              </a:rPr>
              <a:t>提供了再保險合同的替代方案</a:t>
            </a:r>
            <a:r>
              <a:rPr lang="zh-TW" altLang="en-US" sz="1800" b="0" i="0" u="none" strike="noStrike" baseline="0" dirty="0">
                <a:latin typeface="NotoSansCJKtc-Regular"/>
              </a:rPr>
              <a:t>，從而減少了再保險市場的交叉補貼。</a:t>
            </a:r>
            <a:endParaRPr lang="en-US" altLang="zh-TW" sz="1800" b="0" i="0" u="none" strike="noStrike" baseline="0" dirty="0">
              <a:latin typeface="NotoSansCJKtc-Regular"/>
            </a:endParaRPr>
          </a:p>
          <a:p>
            <a:pPr algn="l"/>
            <a:endParaRPr lang="en-US" altLang="zh-TW" sz="1800" b="0" i="0" u="none" strike="noStrike" baseline="0" dirty="0">
              <a:solidFill>
                <a:srgbClr val="000000"/>
              </a:solidFill>
              <a:latin typeface="AdvOTee460ee4"/>
            </a:endParaRPr>
          </a:p>
          <a:p>
            <a:pPr algn="l"/>
            <a:r>
              <a:rPr lang="en-US" altLang="zh-TW" sz="1800" b="0" i="0" u="none" strike="noStrike" baseline="0" dirty="0">
                <a:solidFill>
                  <a:srgbClr val="000000"/>
                </a:solidFill>
                <a:latin typeface="AdvOTee460ee4"/>
              </a:rPr>
              <a:t>Cummins </a:t>
            </a:r>
            <a:r>
              <a:rPr lang="en-US" altLang="zh-TW" sz="1800" b="0" i="0" u="none" strike="noStrike" baseline="0" dirty="0" err="1">
                <a:solidFill>
                  <a:srgbClr val="000000"/>
                </a:solidFill>
                <a:latin typeface="AdvOTee460ee4"/>
              </a:rPr>
              <a:t>andWeiss</a:t>
            </a:r>
            <a:r>
              <a:rPr lang="en-US" altLang="zh-TW" sz="1800" b="0" i="0" u="none" strike="noStrike" baseline="0" dirty="0">
                <a:solidFill>
                  <a:srgbClr val="000000"/>
                </a:solidFill>
                <a:latin typeface="AdvOTee460ee4"/>
              </a:rPr>
              <a:t> (</a:t>
            </a:r>
            <a:r>
              <a:rPr lang="en-US" altLang="zh-TW" sz="1800" b="0" i="0" u="none" strike="noStrike" baseline="0" dirty="0">
                <a:solidFill>
                  <a:srgbClr val="2966AE"/>
                </a:solidFill>
                <a:latin typeface="AdvOTee460ee4"/>
              </a:rPr>
              <a:t>2009</a:t>
            </a:r>
            <a:r>
              <a:rPr lang="en-US" altLang="zh-TW" sz="1800" b="0" i="0" u="none" strike="noStrike" baseline="0" dirty="0">
                <a:solidFill>
                  <a:srgbClr val="000000"/>
                </a:solidFill>
                <a:latin typeface="AdvOTee460ee4"/>
              </a:rPr>
              <a:t>)</a:t>
            </a:r>
            <a:r>
              <a:rPr lang="zh-TW" altLang="en-US" sz="1800" b="0" i="0" u="none" strike="noStrike" baseline="0" dirty="0">
                <a:latin typeface="NotoSansCJKtc-Regular"/>
              </a:rPr>
              <a:t>回顧了由於災難的頻率和嚴重程度增加、（再）保險承保週期造成的效率低下、</a:t>
            </a:r>
            <a:r>
              <a:rPr lang="en-US" altLang="zh-TW" sz="1800" b="0" i="0" u="none" strike="noStrike" baseline="0" dirty="0">
                <a:latin typeface="NotoSansCJKtc-Regular"/>
              </a:rPr>
              <a:t>IT </a:t>
            </a:r>
            <a:r>
              <a:rPr lang="zh-TW" altLang="en-US" sz="1800" b="0" i="0" u="none" strike="noStrike" baseline="0" dirty="0">
                <a:latin typeface="NotoSansCJKtc-Regular"/>
              </a:rPr>
              <a:t>技術的進步以及 </a:t>
            </a:r>
            <a:r>
              <a:rPr lang="en-US" altLang="zh-TW" sz="1800" b="0" i="0" u="none" strike="noStrike" baseline="0" dirty="0">
                <a:latin typeface="NotoSansCJKtc-Regular"/>
              </a:rPr>
              <a:t>ILS </a:t>
            </a:r>
            <a:r>
              <a:rPr lang="zh-TW" altLang="en-US" sz="1800" b="0" i="0" u="none" strike="noStrike" baseline="0" dirty="0">
                <a:latin typeface="NotoSansCJKtc-Regular"/>
              </a:rPr>
              <a:t>的新興成功所驅動的（再）保險和金融市場的緩慢融合在資本市場發行，認為</a:t>
            </a:r>
            <a:r>
              <a:rPr lang="zh-TW" altLang="en-US" sz="1800" b="0" i="0" u="none" strike="noStrike" baseline="0" dirty="0">
                <a:solidFill>
                  <a:srgbClr val="FF0000"/>
                </a:solidFill>
                <a:latin typeface="NotoSansCJKtc-Regular"/>
              </a:rPr>
              <a:t>證券化擴大了（再）保險公司的風險承受能力</a:t>
            </a:r>
            <a:r>
              <a:rPr lang="zh-TW" altLang="en-US" sz="1800" b="0" i="0" u="none" strike="noStrike" baseline="0" dirty="0">
                <a:latin typeface="NotoSansCJKtc-Regular"/>
              </a:rPr>
              <a:t>。</a:t>
            </a:r>
            <a:endParaRPr lang="zh-TW" altLang="en-US" sz="1800" dirty="0"/>
          </a:p>
        </p:txBody>
      </p:sp>
    </p:spTree>
    <p:extLst>
      <p:ext uri="{BB962C8B-B14F-4D97-AF65-F5344CB8AC3E}">
        <p14:creationId xmlns:p14="http://schemas.microsoft.com/office/powerpoint/2010/main" val="3261878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58B9C7FE-9E22-B077-59AD-D8323DF883B1}"/>
              </a:ext>
            </a:extLst>
          </p:cNvPr>
          <p:cNvSpPr>
            <a:spLocks noGrp="1"/>
          </p:cNvSpPr>
          <p:nvPr>
            <p:ph idx="1"/>
          </p:nvPr>
        </p:nvSpPr>
        <p:spPr>
          <a:xfrm>
            <a:off x="838200" y="385482"/>
            <a:ext cx="10515600" cy="5791481"/>
          </a:xfrm>
        </p:spPr>
        <p:txBody>
          <a:bodyPr>
            <a:normAutofit/>
          </a:bodyPr>
          <a:lstStyle/>
          <a:p>
            <a:pPr algn="l"/>
            <a:r>
              <a:rPr lang="en-US" altLang="zh-TW" sz="2000" b="0" i="0" u="none" strike="noStrike" baseline="0" dirty="0" err="1">
                <a:solidFill>
                  <a:srgbClr val="000000"/>
                </a:solidFill>
                <a:latin typeface="AdvOTee460ee4"/>
              </a:rPr>
              <a:t>Härdle</a:t>
            </a:r>
            <a:r>
              <a:rPr lang="en-US" altLang="zh-TW" sz="2000" b="0" i="0" u="none" strike="noStrike" baseline="0" dirty="0">
                <a:solidFill>
                  <a:srgbClr val="000000"/>
                </a:solidFill>
                <a:latin typeface="AdvOTee460ee4"/>
              </a:rPr>
              <a:t> and Lopez</a:t>
            </a:r>
            <a:r>
              <a:rPr lang="en-US" altLang="zh-TW" sz="2000" b="0" i="0" u="none" strike="noStrike" baseline="0" dirty="0">
                <a:solidFill>
                  <a:srgbClr val="000000"/>
                </a:solidFill>
                <a:latin typeface="AdvOTee460ee4+20"/>
              </a:rPr>
              <a:t>‐</a:t>
            </a:r>
            <a:r>
              <a:rPr lang="en-US" altLang="zh-TW" sz="2000" b="0" i="0" u="none" strike="noStrike" baseline="0" dirty="0">
                <a:solidFill>
                  <a:srgbClr val="000000"/>
                </a:solidFill>
                <a:latin typeface="AdvOTee460ee4"/>
              </a:rPr>
              <a:t>Cabrera (</a:t>
            </a:r>
            <a:r>
              <a:rPr lang="en-US" altLang="zh-TW" sz="2000" b="0" i="0" u="none" strike="noStrike" baseline="0" dirty="0">
                <a:solidFill>
                  <a:srgbClr val="2966AE"/>
                </a:solidFill>
                <a:latin typeface="AdvOTee460ee4"/>
              </a:rPr>
              <a:t>2010</a:t>
            </a:r>
            <a:r>
              <a:rPr lang="en-US" altLang="zh-TW" sz="2000" b="0" i="0" u="none" strike="noStrike" baseline="0" dirty="0">
                <a:solidFill>
                  <a:srgbClr val="000000"/>
                </a:solidFill>
                <a:latin typeface="AdvOTee460ee4"/>
              </a:rPr>
              <a:t>)</a:t>
            </a:r>
            <a:r>
              <a:rPr lang="zh-TW" altLang="en-US" sz="2000" b="0" i="0" u="none" strike="noStrike" baseline="0" dirty="0">
                <a:latin typeface="NotoSansCJKtc-Regular"/>
              </a:rPr>
              <a:t>應用</a:t>
            </a:r>
            <a:r>
              <a:rPr lang="en-US" altLang="zh-TW" sz="2000" b="0" i="0" u="none" strike="noStrike" baseline="0" dirty="0">
                <a:solidFill>
                  <a:srgbClr val="FF0000"/>
                </a:solidFill>
                <a:latin typeface="NotoSansCJKtc-Regular"/>
              </a:rPr>
              <a:t>2006 </a:t>
            </a:r>
            <a:r>
              <a:rPr lang="zh-TW" altLang="en-US" sz="2000" b="0" i="0" u="none" strike="noStrike" baseline="0" dirty="0">
                <a:solidFill>
                  <a:srgbClr val="FF0000"/>
                </a:solidFill>
                <a:latin typeface="NotoSansCJKtc-Regular"/>
              </a:rPr>
              <a:t>年 </a:t>
            </a:r>
            <a:r>
              <a:rPr lang="en-US" altLang="zh-TW" sz="2000" b="0" i="0" u="none" strike="noStrike" baseline="0" dirty="0">
                <a:solidFill>
                  <a:srgbClr val="FF0000"/>
                </a:solidFill>
                <a:latin typeface="NotoSansCJKtc-Regular"/>
              </a:rPr>
              <a:t>5</a:t>
            </a:r>
            <a:r>
              <a:rPr lang="zh-TW" altLang="en-US" sz="2000" b="0" i="0" u="none" strike="noStrike" baseline="0" dirty="0">
                <a:solidFill>
                  <a:srgbClr val="FF0000"/>
                </a:solidFill>
                <a:latin typeface="NotoSansCJKtc-Regular"/>
              </a:rPr>
              <a:t>月墨西哥地震的 </a:t>
            </a:r>
            <a:r>
              <a:rPr lang="en-US" altLang="zh-TW" sz="2000" b="0" i="0" u="none" strike="noStrike" baseline="0" dirty="0">
                <a:solidFill>
                  <a:srgbClr val="FF0000"/>
                </a:solidFill>
                <a:latin typeface="NotoSansCJKtc-Regular"/>
              </a:rPr>
              <a:t>CAT </a:t>
            </a:r>
            <a:r>
              <a:rPr lang="zh-TW" altLang="en-US" sz="2000" b="0" i="0" u="none" strike="noStrike" baseline="0" dirty="0">
                <a:solidFill>
                  <a:srgbClr val="FF0000"/>
                </a:solidFill>
                <a:latin typeface="NotoSansCJKtc-Regular"/>
              </a:rPr>
              <a:t>債券數據</a:t>
            </a:r>
            <a:r>
              <a:rPr lang="zh-TW" altLang="en-US" sz="2000" b="0" i="0" u="none" strike="noStrike" baseline="0" dirty="0">
                <a:latin typeface="NotoSansCJKtc-Regular"/>
              </a:rPr>
              <a:t>來校準純參數 </a:t>
            </a:r>
            <a:r>
              <a:rPr lang="en-US" altLang="zh-TW" sz="2000" b="0" i="0" u="none" strike="noStrike" baseline="0" dirty="0">
                <a:latin typeface="NotoSansCJKtc-Regular"/>
              </a:rPr>
              <a:t>CAT </a:t>
            </a:r>
            <a:r>
              <a:rPr lang="zh-TW" altLang="en-US" sz="2000" b="0" i="0" u="none" strike="noStrike" baseline="0" dirty="0">
                <a:latin typeface="NotoSansCJKtc-Regular"/>
              </a:rPr>
              <a:t>債券，並在同質</a:t>
            </a:r>
            <a:r>
              <a:rPr lang="en-US" altLang="zh-TW" sz="2000" b="0" i="0" u="none" strike="noStrike" baseline="0" dirty="0">
                <a:latin typeface="NotoSansCJKtc-Regular"/>
              </a:rPr>
              <a:t>Poisson</a:t>
            </a:r>
            <a:r>
              <a:rPr lang="zh-TW" altLang="en-US" sz="2000" b="0" i="0" u="none" strike="noStrike" baseline="0" dirty="0">
                <a:latin typeface="NotoSansCJKtc-Regular"/>
              </a:rPr>
              <a:t>設置下論證</a:t>
            </a:r>
            <a:r>
              <a:rPr lang="zh-TW" altLang="en-US" sz="2000" b="0" i="0" u="none" strike="noStrike" baseline="0" dirty="0">
                <a:solidFill>
                  <a:srgbClr val="FF0000"/>
                </a:solidFill>
                <a:latin typeface="NotoSansCJKtc-Regular"/>
              </a:rPr>
              <a:t>隱含觸發強度率可以衡量再保險和 </a:t>
            </a:r>
            <a:r>
              <a:rPr lang="en-US" altLang="zh-TW" sz="2000" b="0" i="0" u="none" strike="noStrike" baseline="0" dirty="0">
                <a:solidFill>
                  <a:srgbClr val="FF0000"/>
                </a:solidFill>
                <a:latin typeface="NotoSansCJKtc-Regular"/>
              </a:rPr>
              <a:t>CAT </a:t>
            </a:r>
            <a:r>
              <a:rPr lang="zh-TW" altLang="en-US" sz="2000" b="0" i="0" u="none" strike="noStrike" baseline="0" dirty="0">
                <a:solidFill>
                  <a:srgbClr val="FF0000"/>
                </a:solidFill>
                <a:latin typeface="NotoSansCJKtc-Regular"/>
              </a:rPr>
              <a:t>債券分配的相對成本</a:t>
            </a:r>
            <a:r>
              <a:rPr lang="zh-TW" altLang="en-US" sz="2000" b="0" i="0" u="none" strike="noStrike" baseline="0" dirty="0">
                <a:latin typeface="NotoSansCJKtc-Regular"/>
              </a:rPr>
              <a:t>。</a:t>
            </a:r>
            <a:endParaRPr lang="en-US" altLang="zh-TW" sz="2000" b="0" i="0" u="none" strike="noStrike" baseline="0" dirty="0">
              <a:latin typeface="NotoSansCJKtc-Regular"/>
            </a:endParaRPr>
          </a:p>
          <a:p>
            <a:pPr algn="l"/>
            <a:endParaRPr lang="en-US" altLang="zh-TW" sz="2000" dirty="0">
              <a:latin typeface="NotoSansCJKtc-Regular"/>
            </a:endParaRPr>
          </a:p>
          <a:p>
            <a:pPr algn="l"/>
            <a:r>
              <a:rPr lang="zh-TW" altLang="en-US" sz="2000" b="0" i="0" u="none" strike="noStrike" baseline="0" dirty="0">
                <a:solidFill>
                  <a:srgbClr val="000000"/>
                </a:solidFill>
                <a:latin typeface="NotoSansCJKtc-Regular"/>
              </a:rPr>
              <a:t>儘管進行了這些研究，但仍然</a:t>
            </a:r>
            <a:r>
              <a:rPr lang="zh-TW" altLang="en-US" sz="2000" b="0" i="0" u="none" strike="noStrike" baseline="0" dirty="0">
                <a:solidFill>
                  <a:srgbClr val="FF0000"/>
                </a:solidFill>
                <a:latin typeface="NotoSansCJKtc-Regular"/>
              </a:rPr>
              <a:t>缺乏考慮到兩者之間相互作用</a:t>
            </a:r>
            <a:r>
              <a:rPr lang="zh-TW" altLang="en-US" sz="2000" b="0" i="0" u="none" strike="noStrike" baseline="0" dirty="0">
                <a:solidFill>
                  <a:srgbClr val="000000"/>
                </a:solidFill>
                <a:latin typeface="NotoSansCJKtc-Regular"/>
              </a:rPr>
              <a:t>的巨災空間中傳統再保險和 </a:t>
            </a:r>
            <a:r>
              <a:rPr lang="en-US" altLang="zh-TW" sz="2000" b="0" i="0" u="none" strike="noStrike" baseline="0" dirty="0">
                <a:solidFill>
                  <a:srgbClr val="000000"/>
                </a:solidFill>
                <a:latin typeface="NotoSansCJKtc-Regular"/>
              </a:rPr>
              <a:t>CAT </a:t>
            </a:r>
            <a:r>
              <a:rPr lang="zh-TW" altLang="en-US" sz="2000" b="0" i="0" u="none" strike="noStrike" baseline="0" dirty="0">
                <a:solidFill>
                  <a:srgbClr val="000000"/>
                </a:solidFill>
                <a:latin typeface="NotoSansCJKtc-Regular"/>
              </a:rPr>
              <a:t>債券之間的最優分配的理論模型。</a:t>
            </a:r>
            <a:r>
              <a:rPr lang="en-US" altLang="zh-TW" sz="2000" b="0" i="0" u="none" strike="noStrike" baseline="0" dirty="0">
                <a:solidFill>
                  <a:srgbClr val="000000"/>
                </a:solidFill>
                <a:latin typeface="NotoSansCJKtc-Regular"/>
              </a:rPr>
              <a:t>Cummins</a:t>
            </a:r>
            <a:r>
              <a:rPr lang="zh-TW" altLang="en-US" sz="2000" b="0" i="0" u="none" strike="noStrike" baseline="0" dirty="0">
                <a:solidFill>
                  <a:srgbClr val="000000"/>
                </a:solidFill>
                <a:latin typeface="NotoSansCJKtc-Regular"/>
              </a:rPr>
              <a:t>和 </a:t>
            </a:r>
            <a:r>
              <a:rPr lang="en-US" altLang="zh-TW" sz="2000" b="0" i="0" u="none" strike="noStrike" baseline="0" dirty="0" err="1">
                <a:solidFill>
                  <a:srgbClr val="000000"/>
                </a:solidFill>
                <a:latin typeface="NotoSansCJKtc-Regular"/>
              </a:rPr>
              <a:t>Trainar</a:t>
            </a:r>
            <a:r>
              <a:rPr lang="en-US" altLang="zh-TW" sz="2000" b="0" i="0" u="none" strike="noStrike" baseline="0" dirty="0">
                <a:solidFill>
                  <a:srgbClr val="000000"/>
                </a:solidFill>
                <a:latin typeface="NotoSansCJKtc-Regular"/>
              </a:rPr>
              <a:t> (</a:t>
            </a:r>
            <a:r>
              <a:rPr lang="en-US" altLang="zh-TW" sz="2000" b="0" i="0" u="none" strike="noStrike" baseline="0" dirty="0">
                <a:solidFill>
                  <a:srgbClr val="6381A7"/>
                </a:solidFill>
                <a:latin typeface="NotoSansCJKtc-Regular"/>
              </a:rPr>
              <a:t>2009</a:t>
            </a:r>
            <a:r>
              <a:rPr lang="en-US" altLang="zh-TW" sz="2000" b="0" i="0" u="none" strike="noStrike" baseline="0" dirty="0">
                <a:solidFill>
                  <a:srgbClr val="000000"/>
                </a:solidFill>
                <a:latin typeface="NotoSansCJKtc-Regular"/>
              </a:rPr>
              <a:t>) </a:t>
            </a:r>
            <a:r>
              <a:rPr lang="zh-TW" altLang="en-US" sz="2000" b="0" i="0" u="none" strike="noStrike" baseline="0" dirty="0">
                <a:solidFill>
                  <a:srgbClr val="000000"/>
                </a:solidFill>
                <a:latin typeface="NotoSansCJKtc-Regular"/>
              </a:rPr>
              <a:t>指出，這是因為這兩種產品的交易機制、風險結構和合約設計</a:t>
            </a:r>
            <a:r>
              <a:rPr lang="zh-TW" altLang="en-US" sz="2000" b="0" i="0" u="none" strike="noStrike" baseline="0" dirty="0">
                <a:solidFill>
                  <a:srgbClr val="FF0000"/>
                </a:solidFill>
                <a:latin typeface="NotoSansCJKtc-Regular"/>
              </a:rPr>
              <a:t>本質上不同</a:t>
            </a:r>
            <a:r>
              <a:rPr lang="zh-TW" altLang="en-US" sz="2000" b="0" i="0" u="none" strike="noStrike" baseline="0" dirty="0">
                <a:solidFill>
                  <a:srgbClr val="000000"/>
                </a:solidFill>
                <a:latin typeface="NotoSansCJKtc-Regular"/>
              </a:rPr>
              <a:t>。</a:t>
            </a:r>
            <a:endParaRPr lang="zh-TW" altLang="en-US" sz="2000" dirty="0"/>
          </a:p>
        </p:txBody>
      </p:sp>
    </p:spTree>
    <p:extLst>
      <p:ext uri="{BB962C8B-B14F-4D97-AF65-F5344CB8AC3E}">
        <p14:creationId xmlns:p14="http://schemas.microsoft.com/office/powerpoint/2010/main" val="2265648544"/>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33722</TotalTime>
  <Words>5104</Words>
  <Application>Microsoft Office PowerPoint</Application>
  <PresentationFormat>寬螢幕</PresentationFormat>
  <Paragraphs>277</Paragraphs>
  <Slides>40</Slides>
  <Notes>0</Notes>
  <HiddenSlides>0</HiddenSlides>
  <MMClips>0</MMClips>
  <ScaleCrop>false</ScaleCrop>
  <HeadingPairs>
    <vt:vector size="6" baseType="variant">
      <vt:variant>
        <vt:lpstr>使用字型</vt:lpstr>
      </vt:variant>
      <vt:variant>
        <vt:i4>14</vt:i4>
      </vt:variant>
      <vt:variant>
        <vt:lpstr>佈景主題</vt:lpstr>
      </vt:variant>
      <vt:variant>
        <vt:i4>1</vt:i4>
      </vt:variant>
      <vt:variant>
        <vt:lpstr>投影片標題</vt:lpstr>
      </vt:variant>
      <vt:variant>
        <vt:i4>40</vt:i4>
      </vt:variant>
    </vt:vector>
  </HeadingPairs>
  <TitlesOfParts>
    <vt:vector size="55" baseType="lpstr">
      <vt:lpstr>AdvOT5d4a5f24.B</vt:lpstr>
      <vt:lpstr>AdvOT5d4a5f24.B+20</vt:lpstr>
      <vt:lpstr>AdvOTa9c75b03.BI</vt:lpstr>
      <vt:lpstr>AdvOTee460ee4</vt:lpstr>
      <vt:lpstr>AdvOTee460ee4+20</vt:lpstr>
      <vt:lpstr>等线</vt:lpstr>
      <vt:lpstr>NotoSansCJKtc-Regular</vt:lpstr>
      <vt:lpstr>STIXTwoText</vt:lpstr>
      <vt:lpstr>新細明體</vt:lpstr>
      <vt:lpstr>新細明體</vt:lpstr>
      <vt:lpstr>Arial</vt:lpstr>
      <vt:lpstr>Calibri</vt:lpstr>
      <vt:lpstr>Calibri Light</vt:lpstr>
      <vt:lpstr>Cambria Math</vt:lpstr>
      <vt:lpstr>Office 佈景主題</vt:lpstr>
      <vt:lpstr>Portfolio optimization in the catastrophe space</vt:lpstr>
      <vt:lpstr>Introduction</vt:lpstr>
      <vt:lpstr>PowerPoint 簡報</vt:lpstr>
      <vt:lpstr>PowerPoint 簡報</vt:lpstr>
      <vt:lpstr>PowerPoint 簡報</vt:lpstr>
      <vt:lpstr>PowerPoint 簡報</vt:lpstr>
      <vt:lpstr>PowerPoint 簡報</vt:lpstr>
      <vt:lpstr>Related Research</vt:lpstr>
      <vt:lpstr>PowerPoint 簡報</vt:lpstr>
      <vt:lpstr>3.The sequential optimum allocation method</vt:lpstr>
      <vt:lpstr>4  Pricing and optimum allocation results  4.1 Pricing method</vt:lpstr>
      <vt:lpstr>PowerPoint 簡報</vt:lpstr>
      <vt:lpstr>PowerPoint 簡報</vt:lpstr>
      <vt:lpstr>4.2 Optimum allocation for the reinsurer</vt:lpstr>
      <vt:lpstr>PowerPoint 簡報</vt:lpstr>
      <vt:lpstr>PowerPoint 簡報</vt:lpstr>
      <vt:lpstr>PowerPoint 簡報</vt:lpstr>
      <vt:lpstr>PowerPoint 簡報</vt:lpstr>
      <vt:lpstr>PowerPoint 簡報</vt:lpstr>
      <vt:lpstr>PowerPoint 簡報</vt:lpstr>
      <vt:lpstr>PowerPoint 簡報</vt:lpstr>
      <vt:lpstr>4.3 Optimum allocation for the insurer</vt:lpstr>
      <vt:lpstr>PowerPoint 簡報</vt:lpstr>
      <vt:lpstr>PowerPoint 簡報</vt:lpstr>
      <vt:lpstr>Appendix A Derivation of the Risk‐Neutralized Pricing Measure Q</vt:lpstr>
      <vt:lpstr>PowerPoint 簡報</vt:lpstr>
      <vt:lpstr>Lemma 1</vt:lpstr>
      <vt:lpstr>proof</vt:lpstr>
      <vt:lpstr>PowerPoint 簡報</vt:lpstr>
      <vt:lpstr>PowerPoint 簡報</vt:lpstr>
      <vt:lpstr>PowerPoint 簡報</vt:lpstr>
      <vt:lpstr>PowerPoint 簡報</vt:lpstr>
      <vt:lpstr>PowerPoint 簡報</vt:lpstr>
      <vt:lpstr>Lemma2</vt:lpstr>
      <vt:lpstr>proof</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Portfolio optimization in the catastrophe space</dc:title>
  <dc:creator>Lucas Yu</dc:creator>
  <cp:lastModifiedBy>Lucas Yu</cp:lastModifiedBy>
  <cp:revision>54</cp:revision>
  <dcterms:created xsi:type="dcterms:W3CDTF">2022-08-01T02:08:39Z</dcterms:created>
  <dcterms:modified xsi:type="dcterms:W3CDTF">2022-08-24T14:03:10Z</dcterms:modified>
</cp:coreProperties>
</file>